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3" r:id="rId2"/>
  </p:sldMasterIdLst>
  <p:notesMasterIdLst>
    <p:notesMasterId r:id="rId17"/>
  </p:notesMasterIdLst>
  <p:handoutMasterIdLst>
    <p:handoutMasterId r:id="rId18"/>
  </p:handoutMasterIdLst>
  <p:sldIdLst>
    <p:sldId id="256" r:id="rId3"/>
    <p:sldId id="257" r:id="rId4"/>
    <p:sldId id="277" r:id="rId5"/>
    <p:sldId id="278" r:id="rId6"/>
    <p:sldId id="279" r:id="rId7"/>
    <p:sldId id="281" r:id="rId8"/>
    <p:sldId id="280" r:id="rId9"/>
    <p:sldId id="282" r:id="rId10"/>
    <p:sldId id="283" r:id="rId11"/>
    <p:sldId id="264" r:id="rId12"/>
    <p:sldId id="276" r:id="rId13"/>
    <p:sldId id="287" r:id="rId14"/>
    <p:sldId id="291" r:id="rId15"/>
    <p:sldId id="292" r:id="rId16"/>
  </p:sldIdLst>
  <p:sldSz cx="10080625" cy="7559675"/>
  <p:notesSz cx="7559675" cy="106918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70"/>
    <a:srgbClr val="3333FF"/>
    <a:srgbClr val="0000C8"/>
    <a:srgbClr val="0000CC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895" autoAdjust="0"/>
  </p:normalViewPr>
  <p:slideViewPr>
    <p:cSldViewPr>
      <p:cViewPr varScale="1">
        <p:scale>
          <a:sx n="97" d="100"/>
          <a:sy n="97" d="100"/>
        </p:scale>
        <p:origin x="1722" y="96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noAutofit/>
          </a:bodyPr>
          <a:lstStyle>
            <a:lvl1pPr eaLnBrk="1" fontAlgn="auto">
              <a:spcBef>
                <a:spcPts val="0"/>
              </a:spcBef>
              <a:spcAft>
                <a:spcPts val="0"/>
              </a:spcAft>
              <a:defRPr sz="14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>
              <a:defRPr sz="1400"/>
            </a:pPr>
            <a:endParaRPr lang="ru-RU"/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noAutofit/>
          </a:bodyPr>
          <a:lstStyle>
            <a:lvl1pPr algn="r" eaLnBrk="1" fontAlgn="auto">
              <a:spcBef>
                <a:spcPts val="0"/>
              </a:spcBef>
              <a:spcAft>
                <a:spcPts val="0"/>
              </a:spcAft>
              <a:defRPr sz="14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>
              <a:defRPr sz="1400"/>
            </a:pPr>
            <a:endParaRPr lang="ru-RU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>
            <a:noAutofit/>
          </a:bodyPr>
          <a:lstStyle>
            <a:lvl1pPr eaLnBrk="1" fontAlgn="auto">
              <a:spcBef>
                <a:spcPts val="0"/>
              </a:spcBef>
              <a:spcAft>
                <a:spcPts val="0"/>
              </a:spcAft>
              <a:defRPr sz="14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>
              <a:defRPr sz="1400"/>
            </a:pPr>
            <a:endParaRPr lang="ru-RU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numCol="1" anchor="b" anchorCtr="0" compatLnSpc="1">
            <a:prstTxWarp prst="textNoShape">
              <a:avLst/>
            </a:prstTxWarp>
            <a:noAutofit/>
          </a:bodyPr>
          <a:lstStyle>
            <a:lvl1pPr algn="r" eaLnBrk="1">
              <a:defRPr sz="1400" smtClean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defRPr>
            </a:lvl1pPr>
          </a:lstStyle>
          <a:p>
            <a:pPr>
              <a:defRPr/>
            </a:pPr>
            <a:fld id="{69B444F7-6C29-4180-A88D-220AD6F038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/>
            <a:endParaRPr lang="x-none" noProof="0" smtClean="0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>
            <a:noAutofit/>
          </a:bodyPr>
          <a:lstStyle>
            <a:lvl1pPr lvl="0" rtl="0" eaLnBrk="1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>
            <a:noAutofit/>
          </a:bodyPr>
          <a:lstStyle>
            <a:lvl1pPr lvl="0" algn="r" rtl="0" eaLnBrk="1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b">
            <a:noAutofit/>
          </a:bodyPr>
          <a:lstStyle>
            <a:lvl1pPr lvl="0" rtl="0" eaLnBrk="1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 algn="r" eaLnBrk="1">
              <a:defRPr sz="1400" smtClean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defRPr>
            </a:lvl1pPr>
          </a:lstStyle>
          <a:p>
            <a:pPr>
              <a:defRPr/>
            </a:pPr>
            <a:fld id="{BFFCF479-F900-4DC1-8F9B-BA0202BDA60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5900" indent="-215900" algn="l" rtl="0" eaLnBrk="0" fontAlgn="base" hangingPunct="0">
      <a:spcBef>
        <a:spcPct val="30000"/>
      </a:spcBef>
      <a:spcAft>
        <a:spcPct val="0"/>
      </a:spcAft>
      <a:defRPr lang="x-none" sz="2000" kern="1200">
        <a:solidFill>
          <a:schemeClr val="tx1"/>
        </a:solidFill>
        <a:latin typeface="Arial" pitchFamily="18"/>
        <a:cs typeface="Tahoma" pitchFamily="2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Tahoma" pitchFamily="34" charset="0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Tahoma" pitchFamily="34" charset="0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Tahoma" pitchFamily="34" charset="0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Tahoma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A8C5B29-CA52-4E64-B6DB-9D6EE1510B00}" type="slidenum">
              <a:rPr lang="ru-RU" altLang="ru-RU" sz="1400">
                <a:latin typeface="Times New Roman" panose="02020603050405020304" pitchFamily="18" charset="0"/>
                <a:cs typeface="Andale Sans UI"/>
              </a:rPr>
              <a:pPr>
                <a:spcBef>
                  <a:spcPct val="0"/>
                </a:spcBef>
              </a:pPr>
              <a:t>1</a:t>
            </a:fld>
            <a:endParaRPr lang="ru-RU" altLang="ru-RU" sz="1400">
              <a:latin typeface="Times New Roman" panose="02020603050405020304" pitchFamily="18" charset="0"/>
              <a:cs typeface="Andale Sans UI"/>
            </a:endParaRPr>
          </a:p>
        </p:txBody>
      </p:sp>
      <p:sp>
        <p:nvSpPr>
          <p:cNvPr id="102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99CCFF"/>
          </a:solidFill>
          <a:ln w="254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20725" y="4679950"/>
            <a:ext cx="6119813" cy="5040313"/>
          </a:xfrm>
        </p:spPr>
        <p:txBody>
          <a:bodyPr vert="horz">
            <a:spAutoFit/>
          </a:bodyPr>
          <a:lstStyle/>
          <a:p>
            <a:pPr marL="216000" indent="0" eaLnBrk="1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940" smtClean="0">
              <a:solidFill>
                <a:sysClr val="windowText" lastClr="000000"/>
              </a:solidFill>
              <a:latin typeface="Liberation Sans" pitchFamily="1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DB961A1-D690-450B-80E6-CB25784D9735}" type="slidenum">
              <a:rPr lang="ru-RU" altLang="ru-RU" sz="1400">
                <a:latin typeface="Times New Roman" panose="02020603050405020304" pitchFamily="18" charset="0"/>
                <a:cs typeface="Andale Sans UI"/>
              </a:rPr>
              <a:pPr>
                <a:spcBef>
                  <a:spcPct val="0"/>
                </a:spcBef>
              </a:pPr>
              <a:t>10</a:t>
            </a:fld>
            <a:endParaRPr lang="ru-RU" altLang="ru-RU" sz="1400">
              <a:latin typeface="Times New Roman" panose="02020603050405020304" pitchFamily="18" charset="0"/>
              <a:cs typeface="Andale Sans UI"/>
            </a:endParaRPr>
          </a:p>
        </p:txBody>
      </p:sp>
      <p:sp>
        <p:nvSpPr>
          <p:cNvPr id="1945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99CCFF"/>
          </a:solidFill>
          <a:ln w="254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20725" y="4679950"/>
            <a:ext cx="6119813" cy="5040313"/>
          </a:xfrm>
        </p:spPr>
        <p:txBody>
          <a:bodyPr vert="horz"/>
          <a:lstStyle/>
          <a:p>
            <a:pPr marL="216000" indent="0" eaLnBrk="1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940" smtClean="0">
              <a:solidFill>
                <a:sysClr val="windowText" lastClr="000000"/>
              </a:solidFill>
              <a:latin typeface="Liberation Sans" pitchFamily="1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DB961A1-D690-450B-80E6-CB25784D9735}" type="slidenum">
              <a:rPr lang="ru-RU" altLang="ru-RU" sz="1400">
                <a:latin typeface="Times New Roman" panose="02020603050405020304" pitchFamily="18" charset="0"/>
                <a:cs typeface="Andale Sans UI"/>
              </a:rPr>
              <a:pPr>
                <a:spcBef>
                  <a:spcPct val="0"/>
                </a:spcBef>
              </a:pPr>
              <a:t>11</a:t>
            </a:fld>
            <a:endParaRPr lang="ru-RU" altLang="ru-RU" sz="1400">
              <a:latin typeface="Times New Roman" panose="02020603050405020304" pitchFamily="18" charset="0"/>
              <a:cs typeface="Andale Sans UI"/>
            </a:endParaRPr>
          </a:p>
        </p:txBody>
      </p:sp>
      <p:sp>
        <p:nvSpPr>
          <p:cNvPr id="1945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99CCFF"/>
          </a:solidFill>
          <a:ln w="254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20725" y="4679950"/>
            <a:ext cx="6119813" cy="5040313"/>
          </a:xfrm>
        </p:spPr>
        <p:txBody>
          <a:bodyPr vert="horz"/>
          <a:lstStyle/>
          <a:p>
            <a:pPr marL="216000" indent="0" eaLnBrk="1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940" smtClean="0">
              <a:solidFill>
                <a:sysClr val="windowText" lastClr="000000"/>
              </a:solidFill>
              <a:latin typeface="Liberation Sans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42306018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5FD6-056D-4D09-A4C6-5345AA94BF77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18253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5FD6-056D-4D09-A4C6-5345AA94BF77}" type="slidenum">
              <a:rPr lang="ru-RU" smtClean="0"/>
              <a:pPr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7879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AA04D78-4069-4F7B-A703-2E8AC88D17DF}" type="slidenum">
              <a:rPr lang="ru-RU" altLang="ru-RU" sz="1400">
                <a:latin typeface="Times New Roman" panose="02020603050405020304" pitchFamily="18" charset="0"/>
                <a:cs typeface="Andale Sans UI"/>
              </a:rPr>
              <a:pPr>
                <a:spcBef>
                  <a:spcPct val="0"/>
                </a:spcBef>
              </a:pPr>
              <a:t>2</a:t>
            </a:fld>
            <a:endParaRPr lang="ru-RU" altLang="ru-RU" sz="1400">
              <a:latin typeface="Times New Roman" panose="02020603050405020304" pitchFamily="18" charset="0"/>
              <a:cs typeface="Andale Sans UI"/>
            </a:endParaRPr>
          </a:p>
        </p:txBody>
      </p:sp>
      <p:sp>
        <p:nvSpPr>
          <p:cNvPr id="1229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99CCFF"/>
          </a:solidFill>
          <a:ln w="254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20725" y="4679950"/>
            <a:ext cx="6119813" cy="5040313"/>
          </a:xfrm>
        </p:spPr>
        <p:txBody>
          <a:bodyPr vert="horz"/>
          <a:lstStyle/>
          <a:p>
            <a:pPr marL="216000" indent="0" eaLnBrk="1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940" smtClean="0">
              <a:solidFill>
                <a:sysClr val="windowText" lastClr="000000"/>
              </a:solidFill>
              <a:latin typeface="Liberation Sans" pitchFamily="1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AA04D78-4069-4F7B-A703-2E8AC88D17DF}" type="slidenum">
              <a:rPr lang="ru-RU" altLang="ru-RU" sz="1400">
                <a:latin typeface="Times New Roman" panose="02020603050405020304" pitchFamily="18" charset="0"/>
                <a:cs typeface="Andale Sans UI"/>
              </a:rPr>
              <a:pPr>
                <a:spcBef>
                  <a:spcPct val="0"/>
                </a:spcBef>
              </a:pPr>
              <a:t>3</a:t>
            </a:fld>
            <a:endParaRPr lang="ru-RU" altLang="ru-RU" sz="1400">
              <a:latin typeface="Times New Roman" panose="02020603050405020304" pitchFamily="18" charset="0"/>
              <a:cs typeface="Andale Sans UI"/>
            </a:endParaRPr>
          </a:p>
        </p:txBody>
      </p:sp>
      <p:sp>
        <p:nvSpPr>
          <p:cNvPr id="1229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99CCFF"/>
          </a:solidFill>
          <a:ln w="254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20725" y="4679950"/>
            <a:ext cx="6119813" cy="5040313"/>
          </a:xfrm>
        </p:spPr>
        <p:txBody>
          <a:bodyPr vert="horz"/>
          <a:lstStyle/>
          <a:p>
            <a:pPr marL="216000" indent="0" eaLnBrk="1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940" smtClean="0">
              <a:solidFill>
                <a:sysClr val="windowText" lastClr="000000"/>
              </a:solidFill>
              <a:latin typeface="Liberation Sans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0690700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AA04D78-4069-4F7B-A703-2E8AC88D17DF}" type="slidenum">
              <a:rPr lang="ru-RU" altLang="ru-RU" sz="1400">
                <a:latin typeface="Times New Roman" panose="02020603050405020304" pitchFamily="18" charset="0"/>
                <a:cs typeface="Andale Sans UI"/>
              </a:rPr>
              <a:pPr>
                <a:spcBef>
                  <a:spcPct val="0"/>
                </a:spcBef>
              </a:pPr>
              <a:t>4</a:t>
            </a:fld>
            <a:endParaRPr lang="ru-RU" altLang="ru-RU" sz="1400">
              <a:latin typeface="Times New Roman" panose="02020603050405020304" pitchFamily="18" charset="0"/>
              <a:cs typeface="Andale Sans UI"/>
            </a:endParaRPr>
          </a:p>
        </p:txBody>
      </p:sp>
      <p:sp>
        <p:nvSpPr>
          <p:cNvPr id="1229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99CCFF"/>
          </a:solidFill>
          <a:ln w="254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20725" y="4679950"/>
            <a:ext cx="6119813" cy="5040313"/>
          </a:xfrm>
        </p:spPr>
        <p:txBody>
          <a:bodyPr vert="horz"/>
          <a:lstStyle/>
          <a:p>
            <a:pPr marL="216000" indent="0" eaLnBrk="1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940" smtClean="0">
              <a:solidFill>
                <a:sysClr val="windowText" lastClr="000000"/>
              </a:solidFill>
              <a:latin typeface="Liberation Sans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473655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AA04D78-4069-4F7B-A703-2E8AC88D17DF}" type="slidenum">
              <a:rPr lang="ru-RU" altLang="ru-RU" sz="1400">
                <a:latin typeface="Times New Roman" panose="02020603050405020304" pitchFamily="18" charset="0"/>
                <a:cs typeface="Andale Sans UI"/>
              </a:rPr>
              <a:pPr>
                <a:spcBef>
                  <a:spcPct val="0"/>
                </a:spcBef>
              </a:pPr>
              <a:t>5</a:t>
            </a:fld>
            <a:endParaRPr lang="ru-RU" altLang="ru-RU" sz="1400">
              <a:latin typeface="Times New Roman" panose="02020603050405020304" pitchFamily="18" charset="0"/>
              <a:cs typeface="Andale Sans UI"/>
            </a:endParaRPr>
          </a:p>
        </p:txBody>
      </p:sp>
      <p:sp>
        <p:nvSpPr>
          <p:cNvPr id="1229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99CCFF"/>
          </a:solidFill>
          <a:ln w="254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20725" y="4679950"/>
            <a:ext cx="6119813" cy="5040313"/>
          </a:xfrm>
        </p:spPr>
        <p:txBody>
          <a:bodyPr vert="horz"/>
          <a:lstStyle/>
          <a:p>
            <a:pPr marL="216000" indent="0" eaLnBrk="1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940" smtClean="0">
              <a:solidFill>
                <a:sysClr val="windowText" lastClr="000000"/>
              </a:solidFill>
              <a:latin typeface="Liberation Sans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9491778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AA04D78-4069-4F7B-A703-2E8AC88D17DF}" type="slidenum">
              <a:rPr lang="ru-RU" altLang="ru-RU" sz="1400">
                <a:latin typeface="Times New Roman" panose="02020603050405020304" pitchFamily="18" charset="0"/>
                <a:cs typeface="Andale Sans UI"/>
              </a:rPr>
              <a:pPr>
                <a:spcBef>
                  <a:spcPct val="0"/>
                </a:spcBef>
              </a:pPr>
              <a:t>6</a:t>
            </a:fld>
            <a:endParaRPr lang="ru-RU" altLang="ru-RU" sz="1400">
              <a:latin typeface="Times New Roman" panose="02020603050405020304" pitchFamily="18" charset="0"/>
              <a:cs typeface="Andale Sans UI"/>
            </a:endParaRPr>
          </a:p>
        </p:txBody>
      </p:sp>
      <p:sp>
        <p:nvSpPr>
          <p:cNvPr id="1229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99CCFF"/>
          </a:solidFill>
          <a:ln w="254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20725" y="4679950"/>
            <a:ext cx="6119813" cy="5040313"/>
          </a:xfrm>
        </p:spPr>
        <p:txBody>
          <a:bodyPr vert="horz"/>
          <a:lstStyle/>
          <a:p>
            <a:pPr marL="216000" indent="0" eaLnBrk="1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940" smtClean="0">
              <a:solidFill>
                <a:sysClr val="windowText" lastClr="000000"/>
              </a:solidFill>
              <a:latin typeface="Liberation Sans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0391661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AA04D78-4069-4F7B-A703-2E8AC88D17DF}" type="slidenum">
              <a:rPr lang="ru-RU" altLang="ru-RU" sz="1400">
                <a:latin typeface="Times New Roman" panose="02020603050405020304" pitchFamily="18" charset="0"/>
                <a:cs typeface="Andale Sans UI"/>
              </a:rPr>
              <a:pPr>
                <a:spcBef>
                  <a:spcPct val="0"/>
                </a:spcBef>
              </a:pPr>
              <a:t>7</a:t>
            </a:fld>
            <a:endParaRPr lang="ru-RU" altLang="ru-RU" sz="1400">
              <a:latin typeface="Times New Roman" panose="02020603050405020304" pitchFamily="18" charset="0"/>
              <a:cs typeface="Andale Sans UI"/>
            </a:endParaRPr>
          </a:p>
        </p:txBody>
      </p:sp>
      <p:sp>
        <p:nvSpPr>
          <p:cNvPr id="1229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99CCFF"/>
          </a:solidFill>
          <a:ln w="254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20725" y="4679950"/>
            <a:ext cx="6119813" cy="5040313"/>
          </a:xfrm>
        </p:spPr>
        <p:txBody>
          <a:bodyPr vert="horz"/>
          <a:lstStyle/>
          <a:p>
            <a:pPr marL="216000" indent="0" eaLnBrk="1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940" smtClean="0">
              <a:solidFill>
                <a:sysClr val="windowText" lastClr="000000"/>
              </a:solidFill>
              <a:latin typeface="Liberation Sans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410959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AA04D78-4069-4F7B-A703-2E8AC88D17DF}" type="slidenum">
              <a:rPr lang="ru-RU" altLang="ru-RU" sz="1400">
                <a:latin typeface="Times New Roman" panose="02020603050405020304" pitchFamily="18" charset="0"/>
                <a:cs typeface="Andale Sans UI"/>
              </a:rPr>
              <a:pPr>
                <a:spcBef>
                  <a:spcPct val="0"/>
                </a:spcBef>
              </a:pPr>
              <a:t>8</a:t>
            </a:fld>
            <a:endParaRPr lang="ru-RU" altLang="ru-RU" sz="1400">
              <a:latin typeface="Times New Roman" panose="02020603050405020304" pitchFamily="18" charset="0"/>
              <a:cs typeface="Andale Sans UI"/>
            </a:endParaRPr>
          </a:p>
        </p:txBody>
      </p:sp>
      <p:sp>
        <p:nvSpPr>
          <p:cNvPr id="1229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99CCFF"/>
          </a:solidFill>
          <a:ln w="254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20725" y="4679950"/>
            <a:ext cx="6119813" cy="5040313"/>
          </a:xfrm>
        </p:spPr>
        <p:txBody>
          <a:bodyPr vert="horz"/>
          <a:lstStyle/>
          <a:p>
            <a:pPr marL="216000" indent="0" eaLnBrk="1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940" smtClean="0">
              <a:solidFill>
                <a:sysClr val="windowText" lastClr="000000"/>
              </a:solidFill>
              <a:latin typeface="Liberation Sans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3135233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AA04D78-4069-4F7B-A703-2E8AC88D17DF}" type="slidenum">
              <a:rPr lang="ru-RU" altLang="ru-RU" sz="1400">
                <a:latin typeface="Times New Roman" panose="02020603050405020304" pitchFamily="18" charset="0"/>
                <a:cs typeface="Andale Sans UI"/>
              </a:rPr>
              <a:pPr>
                <a:spcBef>
                  <a:spcPct val="0"/>
                </a:spcBef>
              </a:pPr>
              <a:t>9</a:t>
            </a:fld>
            <a:endParaRPr lang="ru-RU" altLang="ru-RU" sz="1400">
              <a:latin typeface="Times New Roman" panose="02020603050405020304" pitchFamily="18" charset="0"/>
              <a:cs typeface="Andale Sans UI"/>
            </a:endParaRPr>
          </a:p>
        </p:txBody>
      </p:sp>
      <p:sp>
        <p:nvSpPr>
          <p:cNvPr id="1229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99CCFF"/>
          </a:solidFill>
          <a:ln w="254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20725" y="4679950"/>
            <a:ext cx="6119813" cy="5040313"/>
          </a:xfrm>
        </p:spPr>
        <p:txBody>
          <a:bodyPr vert="horz"/>
          <a:lstStyle/>
          <a:p>
            <a:pPr marL="216000" indent="0" eaLnBrk="1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940" smtClean="0">
              <a:solidFill>
                <a:sysClr val="windowText" lastClr="000000"/>
              </a:solidFill>
              <a:latin typeface="Liberation Sans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201773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91BE8-3AE9-456E-BCD9-7803052CDE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19239084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65174-7F38-491E-AF9C-EBD9C6F494F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7917740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C956E-72A7-4145-97F8-2647F1A145E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77366311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6"/>
          <p:cNvSpPr/>
          <p:nvPr/>
        </p:nvSpPr>
        <p:spPr>
          <a:xfrm>
            <a:off x="0" y="2919413"/>
            <a:ext cx="3937000" cy="4640262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-3175" y="-1588"/>
            <a:ext cx="10083800" cy="7561263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900810" y="1907449"/>
            <a:ext cx="6227215" cy="1327524"/>
          </a:xfrm>
        </p:spPr>
        <p:txBody>
          <a:bodyPr bIns="10079" anchor="b"/>
          <a:lstStyle>
            <a:lvl1pPr>
              <a:defRPr sz="3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336452" y="2723738"/>
            <a:ext cx="7178070" cy="362947"/>
          </a:xfrm>
        </p:spPr>
        <p:txBody>
          <a:bodyPr tIns="10079">
            <a:normAutofit/>
          </a:bodyPr>
          <a:lstStyle>
            <a:lvl1pPr marL="0" indent="0" algn="l">
              <a:buNone/>
              <a:defRPr kumimoji="0" lang="en-US" sz="1500" b="0" i="0" u="none" strike="noStrike" kern="1200" cap="all" spc="441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30543F5-F996-4ED8-AB25-73AE6DD2AD2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40146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C27CD-7AAD-4339-93D8-217FFDF592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251846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>
          <a:xfrm>
            <a:off x="-3175" y="-1588"/>
            <a:ext cx="10083800" cy="7561263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ight Triangle 6"/>
          <p:cNvSpPr/>
          <p:nvPr/>
        </p:nvSpPr>
        <p:spPr>
          <a:xfrm>
            <a:off x="0" y="2919413"/>
            <a:ext cx="3937000" cy="4640262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903331" y="1903408"/>
            <a:ext cx="6229826" cy="1331055"/>
          </a:xfrm>
        </p:spPr>
        <p:txBody>
          <a:bodyPr bIns="10079" anchor="b"/>
          <a:lstStyle>
            <a:lvl1pPr algn="l">
              <a:defRPr kumimoji="0" lang="en-US" sz="35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340723" y="2720848"/>
            <a:ext cx="7177405" cy="36286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500" b="0" i="0" u="none" strike="noStrike" kern="1200" cap="all" spc="441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50397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E047768-7687-41DC-8690-CBA14915A3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719177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7256" y="1209548"/>
            <a:ext cx="3528219" cy="4092304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441" y="1209548"/>
            <a:ext cx="3528219" cy="4092304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B7FDD6-5C74-456B-B53A-C9D1BAF097E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155144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7256" y="1209548"/>
            <a:ext cx="3528219" cy="604774"/>
          </a:xfrm>
        </p:spPr>
        <p:txBody>
          <a:bodyPr anchor="b">
            <a:normAutofit/>
          </a:bodyPr>
          <a:lstStyle>
            <a:lvl1pPr marL="0" indent="0">
              <a:buNone/>
              <a:defRPr lang="en-US" sz="1500" b="0" kern="1200" cap="all" spc="441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503972" indent="0">
              <a:buNone/>
              <a:defRPr sz="2200" b="1"/>
            </a:lvl2pPr>
            <a:lvl3pPr marL="1007943" indent="0">
              <a:buNone/>
              <a:defRPr sz="2000" b="1"/>
            </a:lvl3pPr>
            <a:lvl4pPr marL="1511915" indent="0">
              <a:buNone/>
              <a:defRPr sz="1800" b="1"/>
            </a:lvl4pPr>
            <a:lvl5pPr marL="2015886" indent="0">
              <a:buNone/>
              <a:defRPr sz="1800" b="1"/>
            </a:lvl5pPr>
            <a:lvl6pPr marL="2519858" indent="0">
              <a:buNone/>
              <a:defRPr sz="1800" b="1"/>
            </a:lvl6pPr>
            <a:lvl7pPr marL="3023829" indent="0">
              <a:buNone/>
              <a:defRPr sz="1800" b="1"/>
            </a:lvl7pPr>
            <a:lvl8pPr marL="3527801" indent="0">
              <a:buNone/>
              <a:defRPr sz="1800" b="1"/>
            </a:lvl8pPr>
            <a:lvl9pPr marL="403177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056" y="1875972"/>
            <a:ext cx="3528219" cy="342705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81441" y="1209548"/>
            <a:ext cx="3528219" cy="604774"/>
          </a:xfrm>
        </p:spPr>
        <p:txBody>
          <a:bodyPr anchor="b">
            <a:normAutofit/>
          </a:bodyPr>
          <a:lstStyle>
            <a:lvl1pPr marL="0" indent="0">
              <a:buNone/>
              <a:defRPr lang="en-US" sz="1500" b="0" kern="1200" cap="all" spc="441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503972" indent="0">
              <a:buNone/>
              <a:defRPr sz="2200" b="1"/>
            </a:lvl2pPr>
            <a:lvl3pPr marL="1007943" indent="0">
              <a:buNone/>
              <a:defRPr sz="2000" b="1"/>
            </a:lvl3pPr>
            <a:lvl4pPr marL="1511915" indent="0">
              <a:buNone/>
              <a:defRPr sz="1800" b="1"/>
            </a:lvl4pPr>
            <a:lvl5pPr marL="2015886" indent="0">
              <a:buNone/>
              <a:defRPr sz="1800" b="1"/>
            </a:lvl5pPr>
            <a:lvl6pPr marL="2519858" indent="0">
              <a:buNone/>
              <a:defRPr sz="1800" b="1"/>
            </a:lvl6pPr>
            <a:lvl7pPr marL="3023829" indent="0">
              <a:buNone/>
              <a:defRPr sz="1800" b="1"/>
            </a:lvl7pPr>
            <a:lvl8pPr marL="3527801" indent="0">
              <a:buNone/>
              <a:defRPr sz="1800" b="1"/>
            </a:lvl8pPr>
            <a:lvl9pPr marL="403177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441" y="1875972"/>
            <a:ext cx="3528219" cy="342705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57EB85-DD46-4E61-AA5F-64968E4979E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91441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405323-DA10-46E1-BBAA-FABFE8D557B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96510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3E506A-7000-4F0D-87C1-2FD3B2D897E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98503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16"/>
          <p:cNvSpPr/>
          <p:nvPr/>
        </p:nvSpPr>
        <p:spPr>
          <a:xfrm>
            <a:off x="0" y="2919413"/>
            <a:ext cx="3937000" cy="4640262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17"/>
          <p:cNvSpPr/>
          <p:nvPr/>
        </p:nvSpPr>
        <p:spPr>
          <a:xfrm rot="5400000">
            <a:off x="477837" y="-477837"/>
            <a:ext cx="7559675" cy="85153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defTabSz="1007943" eaLnBrk="1" hangingPunct="1">
              <a:defRPr/>
            </a:pPr>
            <a:endParaRPr lang="en-US" sz="20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65331" y="1737362"/>
            <a:ext cx="5745956" cy="1200892"/>
          </a:xfrm>
        </p:spPr>
        <p:txBody>
          <a:bodyPr bIns="0" anchor="b"/>
          <a:lstStyle>
            <a:lvl1pPr algn="l">
              <a:defRPr kumimoji="0" lang="en-US" sz="31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6052" y="2886866"/>
            <a:ext cx="4197812" cy="3664852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430904" y="2483940"/>
            <a:ext cx="6388320" cy="687088"/>
          </a:xfrm>
        </p:spPr>
        <p:txBody>
          <a:bodyPr>
            <a:normAutofit/>
          </a:bodyPr>
          <a:lstStyle>
            <a:lvl1pPr marL="0" indent="0">
              <a:buNone/>
              <a:defRPr lang="en-US" sz="15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03972" indent="0">
              <a:buNone/>
              <a:defRPr sz="1300"/>
            </a:lvl2pPr>
            <a:lvl3pPr marL="1007943" indent="0">
              <a:buNone/>
              <a:defRPr sz="1100"/>
            </a:lvl3pPr>
            <a:lvl4pPr marL="1511915" indent="0">
              <a:buNone/>
              <a:defRPr sz="1000"/>
            </a:lvl4pPr>
            <a:lvl5pPr marL="2015886" indent="0">
              <a:buNone/>
              <a:defRPr sz="1000"/>
            </a:lvl5pPr>
            <a:lvl6pPr marL="2519858" indent="0">
              <a:buNone/>
              <a:defRPr sz="1000"/>
            </a:lvl6pPr>
            <a:lvl7pPr marL="3023829" indent="0">
              <a:buNone/>
              <a:defRPr sz="1000"/>
            </a:lvl7pPr>
            <a:lvl8pPr marL="3527801" indent="0">
              <a:buNone/>
              <a:defRPr sz="1000"/>
            </a:lvl8pPr>
            <a:lvl9pPr marL="403177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528D04A-486C-4A7E-A896-AF2F0625AFF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386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16438F-9730-4AD2-AB60-22F8C95394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58201597"/>
      </p:ext>
    </p:extLst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8"/>
          <p:cNvSpPr/>
          <p:nvPr/>
        </p:nvSpPr>
        <p:spPr>
          <a:xfrm>
            <a:off x="0" y="2919413"/>
            <a:ext cx="3937000" cy="4640262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Freeform 9"/>
          <p:cNvSpPr/>
          <p:nvPr/>
        </p:nvSpPr>
        <p:spPr>
          <a:xfrm>
            <a:off x="0" y="5564188"/>
            <a:ext cx="3937000" cy="1995487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236639" y="0"/>
            <a:ext cx="7843986" cy="7559675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201589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39948" y="1893227"/>
            <a:ext cx="6048375" cy="956196"/>
          </a:xfrm>
        </p:spPr>
        <p:txBody>
          <a:bodyPr anchor="b"/>
          <a:lstStyle>
            <a:lvl1pPr algn="l">
              <a:defRPr sz="31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60607" y="2403629"/>
            <a:ext cx="6721017" cy="816445"/>
          </a:xfrm>
        </p:spPr>
        <p:txBody>
          <a:bodyPr/>
          <a:lstStyle>
            <a:lvl1pPr marL="0" indent="0">
              <a:buNone/>
              <a:defRPr sz="1500">
                <a:solidFill>
                  <a:schemeClr val="tx2"/>
                </a:solidFill>
              </a:defRPr>
            </a:lvl1pPr>
            <a:lvl2pPr marL="503972" indent="0">
              <a:buNone/>
              <a:defRPr sz="1300"/>
            </a:lvl2pPr>
            <a:lvl3pPr marL="1007943" indent="0">
              <a:buNone/>
              <a:defRPr sz="1100"/>
            </a:lvl3pPr>
            <a:lvl4pPr marL="1511915" indent="0">
              <a:buNone/>
              <a:defRPr sz="1000"/>
            </a:lvl4pPr>
            <a:lvl5pPr marL="2015886" indent="0">
              <a:buNone/>
              <a:defRPr sz="1000"/>
            </a:lvl5pPr>
            <a:lvl6pPr marL="2519858" indent="0">
              <a:buNone/>
              <a:defRPr sz="1000"/>
            </a:lvl6pPr>
            <a:lvl7pPr marL="3023829" indent="0">
              <a:buNone/>
              <a:defRPr sz="1000"/>
            </a:lvl7pPr>
            <a:lvl8pPr marL="3527801" indent="0">
              <a:buNone/>
              <a:defRPr sz="1000"/>
            </a:lvl8pPr>
            <a:lvl9pPr marL="403177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94083C0-5E71-489D-8CA4-82CA9EC051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202523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94682-EB6A-4BDB-AEE8-EFE3A1F1BE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26728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453" y="302739"/>
            <a:ext cx="2268141" cy="51570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031" y="302739"/>
            <a:ext cx="6636411" cy="515702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42D90-4821-40A4-8923-3C708231655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47643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AF7D3-8128-4186-808B-5BDB0D01D1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85007606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3846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3846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B23EF1-C538-4E88-A578-73952DE711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07304653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44A32-7210-4641-B2C2-9AA72884BF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19188037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71277-6A6B-47FE-B108-0A976DB0232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51192254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D9F22-8817-46FC-A94B-D964209223A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75085780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F47F7-0204-493B-9428-805726EED75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29244703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43F0B3-E3FA-4858-AB1A-6A6FD696743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51277159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 txBox="1">
            <a:spLocks noGrp="1"/>
          </p:cNvSpPr>
          <p:nvPr>
            <p:ph type="title"/>
          </p:nvPr>
        </p:nvSpPr>
        <p:spPr bwMode="auto">
          <a:xfrm>
            <a:off x="503238" y="301625"/>
            <a:ext cx="9072562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ru-RU" altLang="ru-RU" smtClean="0"/>
          </a:p>
        </p:txBody>
      </p:sp>
      <p:sp>
        <p:nvSpPr>
          <p:cNvPr id="1027" name="Text Placeholder 2"/>
          <p:cNvSpPr txBox="1">
            <a:spLocks noGrp="1"/>
          </p:cNvSpPr>
          <p:nvPr>
            <p:ph type="body" idx="1"/>
          </p:nvPr>
        </p:nvSpPr>
        <p:spPr bwMode="auto">
          <a:xfrm>
            <a:off x="503238" y="1768475"/>
            <a:ext cx="9072562" cy="43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  <a:endParaRPr lang="ru-RU" altLang="ru-RU" smtClean="0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238" y="6886575"/>
            <a:ext cx="2349500" cy="522288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>
            <a:noAutofit/>
          </a:bodyPr>
          <a:lstStyle>
            <a:lvl1pPr lvl="0" rtl="0" eaLnBrk="1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8050" y="6886575"/>
            <a:ext cx="3194050" cy="522288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>
            <a:noAutofit/>
          </a:bodyPr>
          <a:lstStyle>
            <a:lvl1pPr lvl="0" algn="ctr" rtl="0" eaLnBrk="1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888" y="6886575"/>
            <a:ext cx="2347912" cy="5222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r" eaLnBrk="1">
              <a:defRPr sz="1400" smtClean="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defRPr>
            </a:lvl1pPr>
          </a:lstStyle>
          <a:p>
            <a:pPr>
              <a:defRPr/>
            </a:pPr>
            <a:fld id="{87B55247-151E-49CF-8934-C6E234315B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  <p:sldLayoutId id="2147483935" r:id="rId3"/>
    <p:sldLayoutId id="2147483936" r:id="rId4"/>
    <p:sldLayoutId id="2147483937" r:id="rId5"/>
    <p:sldLayoutId id="2147483938" r:id="rId6"/>
    <p:sldLayoutId id="2147483939" r:id="rId7"/>
    <p:sldLayoutId id="2147483940" r:id="rId8"/>
    <p:sldLayoutId id="2147483941" r:id="rId9"/>
    <p:sldLayoutId id="2147483942" r:id="rId10"/>
    <p:sldLayoutId id="2147483943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x-none" sz="4400" kern="1200">
          <a:solidFill>
            <a:schemeClr val="tx2"/>
          </a:solidFill>
          <a:latin typeface="Arial" pitchFamily="18"/>
          <a:cs typeface="Tahoma" pitchFamily="2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Tahom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Tahom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Tahom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Tahom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413"/>
        </a:spcAft>
        <a:defRPr lang="x-none" sz="3200" kern="1200">
          <a:solidFill>
            <a:schemeClr val="tx1"/>
          </a:solidFill>
          <a:latin typeface="Arial" pitchFamily="18"/>
          <a:cs typeface="Tahoma" pitchFamily="2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3175" y="5567363"/>
            <a:ext cx="3940175" cy="1992312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3175" y="5567363"/>
            <a:ext cx="10083800" cy="1992312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6463" y="403225"/>
            <a:ext cx="8291512" cy="604838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06463" y="1212850"/>
            <a:ext cx="8291512" cy="394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22250" y="6470650"/>
            <a:ext cx="2398713" cy="222250"/>
          </a:xfrm>
          <a:prstGeom prst="rect">
            <a:avLst/>
          </a:prstGeom>
        </p:spPr>
        <p:txBody>
          <a:bodyPr vert="horz" lIns="100794" tIns="50397" rIns="100794" bIns="50397" rtlCol="0" anchor="ctr"/>
          <a:lstStyle>
            <a:lvl1pPr algn="l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78263" y="6927850"/>
            <a:ext cx="5208587" cy="303213"/>
          </a:xfrm>
          <a:prstGeom prst="rect">
            <a:avLst/>
          </a:prstGeom>
        </p:spPr>
        <p:txBody>
          <a:bodyPr vert="horz" lIns="100794" tIns="50397" rIns="100794" bIns="50397" rtlCol="0" anchor="ctr"/>
          <a:lstStyle>
            <a:lvl1pPr algn="r">
              <a:defRPr sz="1100" cap="all" spc="220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61475" y="6802438"/>
            <a:ext cx="554038" cy="5540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10079" tIns="10079" rIns="10079" bIns="10079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8B4EAA5-17F3-4E38-AA44-9039739D5D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44" r:id="rId2"/>
    <p:sldLayoutId id="2147483952" r:id="rId3"/>
    <p:sldLayoutId id="2147483945" r:id="rId4"/>
    <p:sldLayoutId id="2147483946" r:id="rId5"/>
    <p:sldLayoutId id="2147483947" r:id="rId6"/>
    <p:sldLayoutId id="2147483948" r:id="rId7"/>
    <p:sldLayoutId id="2147483953" r:id="rId8"/>
    <p:sldLayoutId id="2147483954" r:id="rId9"/>
    <p:sldLayoutId id="2147483949" r:id="rId10"/>
    <p:sldLayoutId id="2147483950" r:id="rId11"/>
  </p:sldLayoutIdLst>
  <p:txStyles>
    <p:titleStyle>
      <a:lvl1pPr algn="l" defTabSz="1006475" rtl="0" eaLnBrk="0" fontAlgn="base" hangingPunct="0">
        <a:spcBef>
          <a:spcPct val="0"/>
        </a:spcBef>
        <a:spcAft>
          <a:spcPct val="0"/>
        </a:spcAft>
        <a:defRPr sz="31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defTabSz="1006475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Franklin Gothic Medium" pitchFamily="34" charset="0"/>
        </a:defRPr>
      </a:lvl2pPr>
      <a:lvl3pPr algn="l" defTabSz="1006475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Franklin Gothic Medium" pitchFamily="34" charset="0"/>
        </a:defRPr>
      </a:lvl3pPr>
      <a:lvl4pPr algn="l" defTabSz="1006475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Franklin Gothic Medium" pitchFamily="34" charset="0"/>
        </a:defRPr>
      </a:lvl4pPr>
      <a:lvl5pPr algn="l" defTabSz="1006475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Franklin Gothic Medium" pitchFamily="34" charset="0"/>
        </a:defRPr>
      </a:lvl5pPr>
      <a:lvl6pPr marL="457200" algn="l" defTabSz="1006475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Franklin Gothic Medium" pitchFamily="34" charset="0"/>
        </a:defRPr>
      </a:lvl6pPr>
      <a:lvl7pPr marL="914400" algn="l" defTabSz="1006475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Franklin Gothic Medium" pitchFamily="34" charset="0"/>
        </a:defRPr>
      </a:lvl7pPr>
      <a:lvl8pPr marL="1371600" algn="l" defTabSz="1006475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Franklin Gothic Medium" pitchFamily="34" charset="0"/>
        </a:defRPr>
      </a:lvl8pPr>
      <a:lvl9pPr marL="1828800" algn="l" defTabSz="1006475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Franklin Gothic Medium" pitchFamily="34" charset="0"/>
        </a:defRPr>
      </a:lvl9pPr>
    </p:titleStyle>
    <p:bodyStyle>
      <a:lvl1pPr marL="377825" indent="-377825" algn="l" defTabSz="1006475" rtl="0" eaLnBrk="0" fontAlgn="base" hangingPunct="0">
        <a:spcBef>
          <a:spcPts val="888"/>
        </a:spcBef>
        <a:spcAft>
          <a:spcPct val="0"/>
        </a:spcAft>
        <a:buFont typeface="Arial" panose="020B0604020202020204" pitchFamily="34" charset="0"/>
        <a:defRPr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90500" indent="-190500" algn="l" defTabSz="1006475" rtl="0" eaLnBrk="0" fontAlgn="base" hangingPunct="0">
        <a:spcBef>
          <a:spcPts val="325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442913" indent="-180975" algn="l" defTabSz="1006475" rtl="0" eaLnBrk="0" fontAlgn="base" hangingPunct="0">
        <a:spcBef>
          <a:spcPts val="325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695325" indent="-180975" algn="l" defTabSz="1006475" rtl="0" eaLnBrk="0" fontAlgn="base" hangingPunct="0">
        <a:spcBef>
          <a:spcPts val="325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946150" indent="-190500" algn="l" defTabSz="1006475" rtl="0" eaLnBrk="0" fontAlgn="base" hangingPunct="0">
        <a:spcBef>
          <a:spcPts val="325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209532" indent="-191509" algn="l" defTabSz="1007943" rtl="0" eaLnBrk="1" latinLnBrk="0" hangingPunct="1">
        <a:spcBef>
          <a:spcPts val="331"/>
        </a:spcBef>
        <a:buClr>
          <a:schemeClr val="accent2"/>
        </a:buClr>
        <a:buFont typeface="Wingdings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1491756" indent="-181430" algn="l" defTabSz="1007943" rtl="0" eaLnBrk="1" latinLnBrk="0" hangingPunct="1">
        <a:spcBef>
          <a:spcPts val="331"/>
        </a:spcBef>
        <a:buClr>
          <a:schemeClr val="accent2"/>
        </a:buClr>
        <a:buFont typeface="Wingdings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743742" indent="-181430" algn="l" defTabSz="1007943" rtl="0" eaLnBrk="1" latinLnBrk="0" hangingPunct="1">
        <a:spcBef>
          <a:spcPts val="331"/>
        </a:spcBef>
        <a:buClr>
          <a:schemeClr val="accent2"/>
        </a:buClr>
        <a:buFont typeface="Wingdings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1975569" indent="-181430" algn="l" defTabSz="1007943" rtl="0" eaLnBrk="1" latinLnBrk="0" hangingPunct="1">
        <a:spcBef>
          <a:spcPts val="331"/>
        </a:spcBef>
        <a:buClr>
          <a:schemeClr val="accent2"/>
        </a:buClr>
        <a:buFont typeface="Wingdings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 txBox="1">
            <a:spLocks noGrp="1"/>
          </p:cNvSpPr>
          <p:nvPr>
            <p:ph type="title" idx="4294967295"/>
          </p:nvPr>
        </p:nvSpPr>
        <p:spPr>
          <a:xfrm>
            <a:off x="0" y="2027238"/>
            <a:ext cx="10080625" cy="2438400"/>
          </a:xfrm>
        </p:spPr>
        <p:txBody>
          <a:bodyPr/>
          <a:lstStyle/>
          <a:p>
            <a:pPr algn="ctr" defTabSz="1007943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Психологическая помощь обучающимся, прибывшим </a:t>
            </a: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присоединенных территорий</a:t>
            </a:r>
            <a:endParaRPr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Text Placeholder 2"/>
          <p:cNvSpPr>
            <a:spLocks noGrp="1"/>
          </p:cNvSpPr>
          <p:nvPr>
            <p:ph type="body" idx="4294967295"/>
          </p:nvPr>
        </p:nvSpPr>
        <p:spPr>
          <a:xfrm>
            <a:off x="3832225" y="5608638"/>
            <a:ext cx="6248400" cy="1122362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</a:pPr>
            <a:r>
              <a:rPr lang="ru-RU" altLang="ru-RU" sz="2000" smtClean="0">
                <a:solidFill>
                  <a:srgbClr val="0000CC"/>
                </a:solidFill>
                <a:latin typeface="Times New Roman" panose="02020603050405020304" pitchFamily="18" charset="0"/>
              </a:rPr>
              <a:t>Коровина Марина Александровна, 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ru-RU" altLang="ru-RU" sz="2000" smtClean="0">
                <a:solidFill>
                  <a:srgbClr val="0000CC"/>
                </a:solidFill>
                <a:latin typeface="Times New Roman" panose="02020603050405020304" pitchFamily="18" charset="0"/>
              </a:rPr>
              <a:t>педагог-психолог 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ru-RU" altLang="ru-RU" sz="2000" smtClean="0">
                <a:solidFill>
                  <a:srgbClr val="0000CC"/>
                </a:solidFill>
                <a:latin typeface="Times New Roman" panose="02020603050405020304" pitchFamily="18" charset="0"/>
              </a:rPr>
              <a:t>ГБУ «Центр диагностики и консультирования» КК</a:t>
            </a:r>
          </a:p>
        </p:txBody>
      </p:sp>
      <p:pic>
        <p:nvPicPr>
          <p:cNvPr id="9221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1" y="384175"/>
            <a:ext cx="1591626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967581" y="282377"/>
            <a:ext cx="91130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905"/>
                <a:solidFill>
                  <a:srgbClr val="00007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учреждение, </a:t>
            </a:r>
            <a:endParaRPr lang="ru-RU" b="1" dirty="0" smtClean="0">
              <a:ln w="1905"/>
              <a:solidFill>
                <a:srgbClr val="00007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905"/>
                <a:solidFill>
                  <a:srgbClr val="00007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</a:t>
            </a:r>
            <a:r>
              <a:rPr lang="ru-RU" b="1" dirty="0">
                <a:ln w="1905"/>
                <a:solidFill>
                  <a:srgbClr val="00007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психолого-педагогическую </a:t>
            </a:r>
            <a:r>
              <a:rPr lang="ru-RU" b="1" dirty="0" smtClean="0">
                <a:ln w="1905"/>
                <a:solidFill>
                  <a:srgbClr val="00007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>
                <a:ln w="1905"/>
                <a:solidFill>
                  <a:srgbClr val="00007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медико-социальную </a:t>
            </a:r>
            <a:r>
              <a:rPr lang="ru-RU" b="1" dirty="0" smtClean="0">
                <a:ln w="1905"/>
                <a:solidFill>
                  <a:srgbClr val="00007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помощь,                                                              </a:t>
            </a:r>
            <a:r>
              <a:rPr lang="ru-RU" b="1" dirty="0">
                <a:ln w="1905"/>
                <a:solidFill>
                  <a:srgbClr val="00007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диагностики и консультирования» Краснодарского края</a:t>
            </a:r>
            <a:endParaRPr lang="ru-RU" b="1" dirty="0">
              <a:solidFill>
                <a:srgbClr val="000070"/>
              </a:solidFill>
              <a:latin typeface="Calibri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457"/>
          <a:stretch>
            <a:fillRect/>
          </a:stretch>
        </p:blipFill>
        <p:spPr bwMode="auto">
          <a:xfrm>
            <a:off x="-1588" y="0"/>
            <a:ext cx="10082213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73200"/>
            <a:ext cx="10080625" cy="609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86"/>
          <a:stretch>
            <a:fillRect/>
          </a:stretch>
        </p:blipFill>
        <p:spPr bwMode="auto">
          <a:xfrm>
            <a:off x="-3175" y="884238"/>
            <a:ext cx="10082213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330" b="25104"/>
          <a:stretch>
            <a:fillRect/>
          </a:stretch>
        </p:blipFill>
        <p:spPr bwMode="auto">
          <a:xfrm>
            <a:off x="-3175" y="1168400"/>
            <a:ext cx="100822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13" y="2052584"/>
            <a:ext cx="891540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69" b="58260"/>
          <a:stretch>
            <a:fillRect/>
          </a:stretch>
        </p:blipFill>
        <p:spPr bwMode="auto">
          <a:xfrm>
            <a:off x="620713" y="2387599"/>
            <a:ext cx="89154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6"/>
          <a:srcRect t="50361" b="42682"/>
          <a:stretch/>
        </p:blipFill>
        <p:spPr>
          <a:xfrm>
            <a:off x="620713" y="3602905"/>
            <a:ext cx="8915400" cy="2244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6"/>
          <a:srcRect t="80146"/>
          <a:stretch/>
        </p:blipFill>
        <p:spPr>
          <a:xfrm>
            <a:off x="620714" y="3081667"/>
            <a:ext cx="8915400" cy="6219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0713" y="3827357"/>
            <a:ext cx="8915400" cy="4188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8"/>
          <a:srcRect t="20803" b="73636"/>
          <a:stretch/>
        </p:blipFill>
        <p:spPr>
          <a:xfrm>
            <a:off x="597412" y="4117975"/>
            <a:ext cx="8938701" cy="304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8"/>
          <a:srcRect t="40268" b="50000"/>
          <a:stretch/>
        </p:blipFill>
        <p:spPr>
          <a:xfrm>
            <a:off x="597412" y="4413466"/>
            <a:ext cx="8938701" cy="5334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8"/>
          <a:srcRect t="59732" b="30536"/>
          <a:stretch/>
        </p:blipFill>
        <p:spPr>
          <a:xfrm>
            <a:off x="620713" y="4901979"/>
            <a:ext cx="8915400" cy="5334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/>
          <a:srcRect l="-204" t="73686" r="204" b="1288"/>
          <a:stretch/>
        </p:blipFill>
        <p:spPr>
          <a:xfrm>
            <a:off x="597412" y="5381678"/>
            <a:ext cx="8938701" cy="13716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457"/>
          <a:stretch>
            <a:fillRect/>
          </a:stretch>
        </p:blipFill>
        <p:spPr bwMode="auto">
          <a:xfrm>
            <a:off x="-1588" y="0"/>
            <a:ext cx="10082213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86"/>
          <a:stretch>
            <a:fillRect/>
          </a:stretch>
        </p:blipFill>
        <p:spPr bwMode="auto">
          <a:xfrm>
            <a:off x="-3175" y="884238"/>
            <a:ext cx="10082213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713" y="1084938"/>
            <a:ext cx="8915400" cy="48509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/>
          <a:srcRect t="12142" b="82482"/>
          <a:stretch/>
        </p:blipFill>
        <p:spPr>
          <a:xfrm>
            <a:off x="620713" y="1777999"/>
            <a:ext cx="8915400" cy="3048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/>
          <a:srcRect t="29840" b="64784"/>
          <a:stretch/>
        </p:blipFill>
        <p:spPr>
          <a:xfrm>
            <a:off x="620713" y="1472646"/>
            <a:ext cx="8915400" cy="30479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/>
          <a:srcRect t="44624" b="47312"/>
          <a:stretch/>
        </p:blipFill>
        <p:spPr>
          <a:xfrm>
            <a:off x="625681" y="2081691"/>
            <a:ext cx="8910432" cy="4572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/>
          <a:srcRect t="66128" b="25808"/>
          <a:stretch/>
        </p:blipFill>
        <p:spPr>
          <a:xfrm>
            <a:off x="620713" y="2538891"/>
            <a:ext cx="8915400" cy="4572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/>
          <a:srcRect t="87631" b="825"/>
          <a:stretch/>
        </p:blipFill>
        <p:spPr>
          <a:xfrm>
            <a:off x="625681" y="2994983"/>
            <a:ext cx="8910432" cy="65451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713" y="3582394"/>
            <a:ext cx="8915400" cy="42604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7"/>
          <a:srcRect t="16439" b="3591"/>
          <a:stretch/>
        </p:blipFill>
        <p:spPr>
          <a:xfrm>
            <a:off x="621993" y="3897986"/>
            <a:ext cx="8915400" cy="20574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0713" y="5860731"/>
            <a:ext cx="8915400" cy="47565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9"/>
          <a:srcRect t="29510"/>
          <a:stretch/>
        </p:blipFill>
        <p:spPr>
          <a:xfrm>
            <a:off x="620713" y="6217960"/>
            <a:ext cx="8915400" cy="1048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14201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15688"/>
            <a:ext cx="10080624" cy="623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44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88547" y="1944278"/>
            <a:ext cx="3095644" cy="232173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223777" y="2734726"/>
            <a:ext cx="3069184" cy="230188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643648" y="3766138"/>
            <a:ext cx="3065424" cy="229906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060227" y="4559892"/>
            <a:ext cx="3065425" cy="2299069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-65088" y="274637"/>
            <a:ext cx="9982201" cy="1143000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>
            <a:lvl1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2pPr>
            <a:lvl3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3pPr>
            <a:lvl4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4pPr>
            <a:lvl5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5pPr>
            <a:lvl6pPr marL="4572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6pPr>
            <a:lvl7pPr marL="9144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7pPr>
            <a:lvl8pPr marL="13716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8pPr>
            <a:lvl9pPr marL="18288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 algn="ctr" defTabSz="1007943" eaLnBrk="1" fontAlgn="auto" hangingPunct="1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Общероссийский детский телефон доверия </a:t>
            </a:r>
            <a:r>
              <a:rPr lang="ru-RU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8-800-2000-122</a:t>
            </a:r>
          </a:p>
        </p:txBody>
      </p:sp>
    </p:spTree>
    <p:extLst>
      <p:ext uri="{BB962C8B-B14F-4D97-AF65-F5344CB8AC3E}">
        <p14:creationId xmlns:p14="http://schemas.microsoft.com/office/powerpoint/2010/main" val="201290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1713" y="282377"/>
            <a:ext cx="907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905"/>
                <a:solidFill>
                  <a:srgbClr val="00007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учреждение, </a:t>
            </a:r>
            <a:endParaRPr lang="ru-RU" b="1" dirty="0" smtClean="0">
              <a:ln w="1905"/>
              <a:solidFill>
                <a:srgbClr val="00007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905"/>
                <a:solidFill>
                  <a:srgbClr val="00007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психолого-педагогическую и </a:t>
            </a:r>
            <a:r>
              <a:rPr lang="ru-RU" b="1" dirty="0">
                <a:ln w="1905"/>
                <a:solidFill>
                  <a:srgbClr val="00007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медико-социальную </a:t>
            </a:r>
            <a:r>
              <a:rPr lang="ru-RU" b="1" dirty="0" smtClean="0">
                <a:ln w="1905"/>
                <a:solidFill>
                  <a:srgbClr val="00007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помощь,                                                              </a:t>
            </a:r>
            <a:r>
              <a:rPr lang="ru-RU" b="1" dirty="0">
                <a:ln w="1905"/>
                <a:solidFill>
                  <a:srgbClr val="00007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диагностики и консультирования» Краснодарского края</a:t>
            </a:r>
            <a:endParaRPr lang="ru-RU" b="1" dirty="0">
              <a:solidFill>
                <a:srgbClr val="000070"/>
              </a:solidFill>
              <a:latin typeface="Calibri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79" y="282377"/>
            <a:ext cx="1813068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4" descr="http://1bezposrednikov.ru/var/uploads/ann/photo/approved/139976-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912" y="1646237"/>
            <a:ext cx="6283627" cy="327660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2830512" y="4912339"/>
            <a:ext cx="4724401" cy="1476164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200" b="1" dirty="0">
                <a:solidFill>
                  <a:srgbClr val="000070"/>
                </a:solidFill>
                <a:latin typeface="Times New Roman" pitchFamily="18" charset="0"/>
                <a:cs typeface="Times New Roman" pitchFamily="18" charset="0"/>
              </a:rPr>
              <a:t>тел. </a:t>
            </a:r>
            <a:r>
              <a:rPr lang="ru-RU" altLang="ru-RU" sz="2200" b="1" dirty="0" smtClean="0">
                <a:solidFill>
                  <a:srgbClr val="000070"/>
                </a:solidFill>
                <a:latin typeface="Times New Roman" pitchFamily="18" charset="0"/>
                <a:cs typeface="Times New Roman" pitchFamily="18" charset="0"/>
              </a:rPr>
              <a:t>8 (861</a:t>
            </a:r>
            <a:r>
              <a:rPr lang="ru-RU" altLang="ru-RU" sz="2200" b="1" dirty="0">
                <a:solidFill>
                  <a:srgbClr val="00007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altLang="ru-RU" sz="2200" b="1" dirty="0" smtClean="0">
                <a:solidFill>
                  <a:srgbClr val="000070"/>
                </a:solidFill>
                <a:latin typeface="Times New Roman" pitchFamily="18" charset="0"/>
                <a:cs typeface="Times New Roman" pitchFamily="18" charset="0"/>
              </a:rPr>
              <a:t>992-66-73</a:t>
            </a:r>
            <a:r>
              <a:rPr lang="en-US" altLang="ru-RU" sz="2200" b="1" dirty="0" smtClean="0">
                <a:solidFill>
                  <a:srgbClr val="00007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200" b="1" dirty="0" smtClean="0">
                <a:solidFill>
                  <a:srgbClr val="000070"/>
                </a:solidFill>
                <a:latin typeface="Times New Roman" pitchFamily="18" charset="0"/>
                <a:cs typeface="Times New Roman" pitchFamily="18" charset="0"/>
              </a:rPr>
              <a:t> ОМО</a:t>
            </a:r>
          </a:p>
          <a:p>
            <a:pPr algn="ctr">
              <a:defRPr/>
            </a:pPr>
            <a:r>
              <a:rPr lang="ru-RU" altLang="ru-RU" sz="2200" b="1" dirty="0" smtClean="0">
                <a:solidFill>
                  <a:srgbClr val="00007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altLang="ru-RU" sz="2200" b="1" dirty="0" smtClean="0">
                <a:solidFill>
                  <a:srgbClr val="000070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altLang="ru-RU" sz="2200" b="1" dirty="0">
                <a:solidFill>
                  <a:srgbClr val="000070"/>
                </a:solidFill>
                <a:latin typeface="Times New Roman" pitchFamily="18" charset="0"/>
                <a:cs typeface="Times New Roman" pitchFamily="18" charset="0"/>
              </a:rPr>
              <a:t>://cdik-center.ru/</a:t>
            </a:r>
            <a:r>
              <a:rPr lang="ru-RU" altLang="ru-RU" sz="2200" b="1" dirty="0" smtClean="0">
                <a:solidFill>
                  <a:srgbClr val="00007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defRPr/>
            </a:pPr>
            <a:r>
              <a:rPr lang="ru-RU" altLang="ru-RU" sz="2200" b="1" dirty="0" smtClean="0">
                <a:solidFill>
                  <a:srgbClr val="000070"/>
                </a:solidFill>
                <a:latin typeface="Times New Roman" pitchFamily="18" charset="0"/>
                <a:cs typeface="Times New Roman" pitchFamily="18" charset="0"/>
              </a:rPr>
              <a:t>эл</a:t>
            </a:r>
            <a:r>
              <a:rPr lang="ru-RU" altLang="ru-RU" sz="2200" b="1" dirty="0">
                <a:solidFill>
                  <a:srgbClr val="00007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2200" b="1" dirty="0" smtClean="0">
                <a:solidFill>
                  <a:srgbClr val="000070"/>
                </a:solidFill>
                <a:latin typeface="Times New Roman" pitchFamily="18" charset="0"/>
                <a:cs typeface="Times New Roman" pitchFamily="18" charset="0"/>
              </a:rPr>
              <a:t>почта: </a:t>
            </a:r>
            <a:r>
              <a:rPr lang="en-US" altLang="ru-RU" sz="2200" b="1" dirty="0" err="1" smtClean="0">
                <a:solidFill>
                  <a:srgbClr val="000070"/>
                </a:solidFill>
                <a:latin typeface="Times New Roman" pitchFamily="18" charset="0"/>
                <a:cs typeface="Times New Roman" pitchFamily="18" charset="0"/>
              </a:rPr>
              <a:t>diagn.omo</a:t>
            </a:r>
            <a:r>
              <a:rPr lang="ru-RU" altLang="ru-RU" sz="2200" b="1" dirty="0" smtClean="0">
                <a:solidFill>
                  <a:srgbClr val="000070"/>
                </a:solidFill>
                <a:latin typeface="Times New Roman" pitchFamily="18" charset="0"/>
                <a:cs typeface="Times New Roman" pitchFamily="18" charset="0"/>
              </a:rPr>
              <a:t>@</a:t>
            </a:r>
            <a:r>
              <a:rPr lang="en-US" altLang="ru-RU" sz="2200" b="1" dirty="0" err="1">
                <a:solidFill>
                  <a:srgbClr val="000070"/>
                </a:solidFill>
                <a:latin typeface="Times New Roman" pitchFamily="18" charset="0"/>
                <a:cs typeface="Times New Roman" pitchFamily="18" charset="0"/>
              </a:rPr>
              <a:t>bk</a:t>
            </a:r>
            <a:r>
              <a:rPr lang="ru-RU" altLang="ru-RU" sz="2200" b="1" dirty="0">
                <a:solidFill>
                  <a:srgbClr val="00007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ru-RU" sz="2200" b="1" dirty="0" err="1" smtClean="0">
                <a:solidFill>
                  <a:srgbClr val="000070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endParaRPr lang="ru-RU" altLang="ru-RU" sz="2200" b="1" dirty="0">
              <a:solidFill>
                <a:srgbClr val="00007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2" descr="3д человечки для презентации картинки спасибо за внимание: 2 тыс  изображений найдено в Яндекс Картинках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099424" y="4922837"/>
            <a:ext cx="1524000" cy="1828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 Placeholder 2"/>
          <p:cNvSpPr>
            <a:spLocks noGrp="1"/>
          </p:cNvSpPr>
          <p:nvPr>
            <p:ph type="body" idx="4294967295"/>
          </p:nvPr>
        </p:nvSpPr>
        <p:spPr>
          <a:xfrm>
            <a:off x="1523999" y="6423605"/>
            <a:ext cx="7337425" cy="431800"/>
          </a:xfrm>
        </p:spPr>
        <p:txBody>
          <a:bodyPr/>
          <a:lstStyle/>
          <a:p>
            <a:pPr algn="ctr" eaLnBrk="1" hangingPunct="1"/>
            <a:r>
              <a:rPr lang="ru-RU" alt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</a:t>
            </a:r>
            <a:r>
              <a:rPr lang="ru-RU" altLang="ru-RU" sz="3200" dirty="0" smtClean="0">
                <a:solidFill>
                  <a:srgbClr val="0000CC"/>
                </a:solidFill>
                <a:latin typeface="Times New Roman" panose="02020603050405020304" pitchFamily="18" charset="0"/>
              </a:rPr>
              <a:t>СПАСИБО ЗА ВНИМАНИЕ!</a:t>
            </a:r>
            <a:endParaRPr lang="ru-RU" altLang="ru-RU" sz="3200" dirty="0" smtClean="0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304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39713" y="274637"/>
            <a:ext cx="9677400" cy="609599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>
            <a:lvl1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2pPr>
            <a:lvl3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3pPr>
            <a:lvl4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4pPr>
            <a:lvl5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5pPr>
            <a:lvl6pPr marL="4572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6pPr>
            <a:lvl7pPr marL="9144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7pPr>
            <a:lvl8pPr marL="13716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8pPr>
            <a:lvl9pPr marL="18288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 algn="ctr" defTabSz="1007943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особенности ситуации</a:t>
            </a:r>
            <a:endParaRPr lang="ru-RU" sz="28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1"/>
          <p:cNvSpPr>
            <a:spLocks noChangeArrowheads="1"/>
          </p:cNvSpPr>
          <p:nvPr/>
        </p:nvSpPr>
        <p:spPr bwMode="auto">
          <a:xfrm>
            <a:off x="544512" y="1341438"/>
            <a:ext cx="9067799" cy="417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>
                <a:solidFill>
                  <a:srgbClr val="000070"/>
                </a:solidFill>
                <a:latin typeface="Times New Roman" panose="02020603050405020304" pitchFamily="18" charset="0"/>
              </a:rPr>
              <a:t>определяется как временная, объективно или субъективно </a:t>
            </a: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создавшаяся</a:t>
            </a:r>
            <a:endParaRPr lang="ru-RU" altLang="ru-RU" sz="2400" dirty="0">
              <a:solidFill>
                <a:srgbClr val="000070"/>
              </a:solidFill>
              <a:latin typeface="Times New Roman" panose="02020603050405020304" pitchFamily="18" charset="0"/>
            </a:endParaRPr>
          </a:p>
          <a:p>
            <a:pPr marL="285750" indent="-28575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>
                <a:solidFill>
                  <a:srgbClr val="000070"/>
                </a:solidFill>
                <a:latin typeface="Times New Roman" panose="02020603050405020304" pitchFamily="18" charset="0"/>
              </a:rPr>
              <a:t>неизбежное событие в жизненном цикле, порождающее эмоциональные напряжения и </a:t>
            </a: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стрессы</a:t>
            </a:r>
            <a:endParaRPr lang="ru-RU" altLang="ru-RU" sz="2400" dirty="0">
              <a:solidFill>
                <a:srgbClr val="000070"/>
              </a:solidFill>
              <a:latin typeface="Times New Roman" panose="02020603050405020304" pitchFamily="18" charset="0"/>
            </a:endParaRPr>
          </a:p>
          <a:p>
            <a:pPr marL="285750" indent="-28575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появляются препятствия </a:t>
            </a:r>
            <a:r>
              <a:rPr lang="ru-RU" altLang="ru-RU" sz="2400" dirty="0">
                <a:solidFill>
                  <a:srgbClr val="000070"/>
                </a:solidFill>
                <a:latin typeface="Times New Roman" panose="02020603050405020304" pitchFamily="18" charset="0"/>
              </a:rPr>
              <a:t>в реализации важных жизненных целей, с которыми нельзя справиться с помощью привычных </a:t>
            </a: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средств </a:t>
            </a:r>
            <a:endParaRPr lang="ru-RU" altLang="ru-RU" sz="2400" dirty="0">
              <a:solidFill>
                <a:srgbClr val="000070"/>
              </a:solidFill>
              <a:latin typeface="Times New Roman" panose="02020603050405020304" pitchFamily="18" charset="0"/>
            </a:endParaRPr>
          </a:p>
          <a:p>
            <a:pPr marL="285750" indent="-28575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>
                <a:solidFill>
                  <a:srgbClr val="000070"/>
                </a:solidFill>
                <a:latin typeface="Times New Roman" panose="02020603050405020304" pitchFamily="18" charset="0"/>
              </a:rPr>
              <a:t>ситуация, объективно нарушающая </a:t>
            </a: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жизнедеятельность </a:t>
            </a:r>
            <a:endParaRPr lang="ru-RU" altLang="ru-RU" sz="2400" dirty="0">
              <a:solidFill>
                <a:srgbClr val="000070"/>
              </a:solidFill>
              <a:latin typeface="Times New Roman" panose="02020603050405020304" pitchFamily="18" charset="0"/>
            </a:endParaRPr>
          </a:p>
          <a:p>
            <a:pPr marL="285750" indent="-28575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нарушаются привычные внутренние связи </a:t>
            </a:r>
            <a:endParaRPr lang="ru-RU" altLang="ru-RU" sz="2400" dirty="0">
              <a:solidFill>
                <a:srgbClr val="000070"/>
              </a:solidFill>
              <a:latin typeface="Times New Roman" panose="02020603050405020304" pitchFamily="18" charset="0"/>
            </a:endParaRPr>
          </a:p>
          <a:p>
            <a:pPr marL="285750" indent="-28575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невозможно реализовать внутренние стимулы </a:t>
            </a:r>
            <a:r>
              <a:rPr lang="ru-RU" altLang="ru-RU" sz="2400" dirty="0">
                <a:solidFill>
                  <a:srgbClr val="000070"/>
                </a:solidFill>
                <a:latin typeface="Times New Roman" panose="02020603050405020304" pitchFamily="18" charset="0"/>
              </a:rPr>
              <a:t>(</a:t>
            </a: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мотивы, стремления, ценности)</a:t>
            </a:r>
            <a:endParaRPr lang="ru-RU" altLang="ru-RU" sz="2400" dirty="0">
              <a:solidFill>
                <a:srgbClr val="00007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39713" y="274637"/>
            <a:ext cx="9677400" cy="609599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>
            <a:lvl1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2pPr>
            <a:lvl3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3pPr>
            <a:lvl4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4pPr>
            <a:lvl5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5pPr>
            <a:lvl6pPr marL="4572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6pPr>
            <a:lvl7pPr marL="9144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7pPr>
            <a:lvl8pPr marL="13716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8pPr>
            <a:lvl9pPr marL="18288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 algn="ctr" defTabSz="1007943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адаптационные барьеры</a:t>
            </a:r>
            <a:endParaRPr lang="ru-RU" sz="28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1"/>
          <p:cNvSpPr>
            <a:spLocks noChangeArrowheads="1"/>
          </p:cNvSpPr>
          <p:nvPr/>
        </p:nvSpPr>
        <p:spPr bwMode="auto">
          <a:xfrm>
            <a:off x="544512" y="1341438"/>
            <a:ext cx="9067799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>
                <a:solidFill>
                  <a:srgbClr val="000070"/>
                </a:solidFill>
                <a:latin typeface="Times New Roman" panose="02020603050405020304" pitchFamily="18" charset="0"/>
              </a:rPr>
              <a:t>языковой </a:t>
            </a: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барьер </a:t>
            </a:r>
          </a:p>
          <a:p>
            <a:pPr marL="285750" indent="-28575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культуральные особенности </a:t>
            </a:r>
          </a:p>
          <a:p>
            <a:pPr marL="285750" indent="-28575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менталитет</a:t>
            </a:r>
          </a:p>
          <a:p>
            <a:pPr marL="285750" indent="-28575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мотивация </a:t>
            </a:r>
            <a:r>
              <a:rPr lang="ru-RU" altLang="ru-RU" sz="2400" dirty="0">
                <a:solidFill>
                  <a:srgbClr val="000070"/>
                </a:solidFill>
                <a:latin typeface="Times New Roman" panose="02020603050405020304" pitchFamily="18" charset="0"/>
              </a:rPr>
              <a:t>переезда </a:t>
            </a:r>
            <a:endParaRPr lang="ru-RU" altLang="ru-RU" sz="2400" dirty="0" smtClean="0">
              <a:solidFill>
                <a:srgbClr val="000070"/>
              </a:solidFill>
              <a:latin typeface="Times New Roman" panose="02020603050405020304" pitchFamily="18" charset="0"/>
            </a:endParaRPr>
          </a:p>
          <a:p>
            <a:pPr marL="285750" indent="-28575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утрата </a:t>
            </a:r>
            <a:r>
              <a:rPr lang="ru-RU" altLang="ru-RU" sz="2400" dirty="0">
                <a:solidFill>
                  <a:srgbClr val="000070"/>
                </a:solidFill>
                <a:latin typeface="Times New Roman" panose="02020603050405020304" pitchFamily="18" charset="0"/>
              </a:rPr>
              <a:t>целей, </a:t>
            </a: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мечты</a:t>
            </a:r>
          </a:p>
          <a:p>
            <a:pPr marL="285750" indent="-28575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несоответствие </a:t>
            </a:r>
            <a:r>
              <a:rPr lang="ru-RU" altLang="ru-RU" sz="2400" dirty="0">
                <a:solidFill>
                  <a:srgbClr val="000070"/>
                </a:solidFill>
                <a:latin typeface="Times New Roman" panose="02020603050405020304" pitchFamily="18" charset="0"/>
              </a:rPr>
              <a:t>уровня </a:t>
            </a: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знаний</a:t>
            </a:r>
          </a:p>
          <a:p>
            <a:pPr marL="285750" indent="-28575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>
                <a:solidFill>
                  <a:srgbClr val="000070"/>
                </a:solidFill>
                <a:latin typeface="Times New Roman" panose="02020603050405020304" pitchFamily="18" charset="0"/>
              </a:rPr>
              <a:t>несоответствие </a:t>
            </a: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социальных навыков</a:t>
            </a:r>
            <a:endParaRPr lang="ru-RU" altLang="ru-RU" sz="2400" dirty="0">
              <a:solidFill>
                <a:srgbClr val="00007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9111" y="4934837"/>
            <a:ext cx="4038600" cy="2019300"/>
          </a:xfrm>
          <a:prstGeom prst="rect">
            <a:avLst/>
          </a:prstGeom>
          <a:ln>
            <a:noFill/>
          </a:ln>
        </p:spPr>
      </p:pic>
      <p:pic>
        <p:nvPicPr>
          <p:cNvPr id="63490" name="Picture 2" descr="человечки для презентации на прозрачном фоне проблема решена: 1 тыс  изображений найдено в Яндекс Картинках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512" y="1570037"/>
            <a:ext cx="213360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158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39713" y="274637"/>
            <a:ext cx="9677400" cy="609599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>
            <a:lvl1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2pPr>
            <a:lvl3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3pPr>
            <a:lvl4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4pPr>
            <a:lvl5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5pPr>
            <a:lvl6pPr marL="4572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6pPr>
            <a:lvl7pPr marL="9144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7pPr>
            <a:lvl8pPr marL="13716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8pPr>
            <a:lvl9pPr marL="18288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 algn="ctr" defTabSz="1007943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особенности проявлений</a:t>
            </a:r>
            <a:endParaRPr lang="ru-RU" sz="28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1"/>
          <p:cNvSpPr>
            <a:spLocks noChangeArrowheads="1"/>
          </p:cNvSpPr>
          <p:nvPr/>
        </p:nvSpPr>
        <p:spPr bwMode="auto">
          <a:xfrm>
            <a:off x="567912" y="1014181"/>
            <a:ext cx="9067799" cy="1800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чрезмерная уступчивость </a:t>
            </a:r>
          </a:p>
          <a:p>
            <a:pPr marL="285750" indent="-28575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агрессия</a:t>
            </a:r>
          </a:p>
          <a:p>
            <a:pPr marL="285750" indent="-28575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трудности </a:t>
            </a:r>
            <a:r>
              <a:rPr lang="ru-RU" altLang="ru-RU" sz="2400" dirty="0">
                <a:solidFill>
                  <a:srgbClr val="000070"/>
                </a:solidFill>
                <a:latin typeface="Times New Roman" panose="02020603050405020304" pitchFamily="18" charset="0"/>
              </a:rPr>
              <a:t>в соблюдении </a:t>
            </a: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правил </a:t>
            </a:r>
          </a:p>
          <a:p>
            <a:pPr marL="285750" indent="-28575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вынесение </a:t>
            </a:r>
            <a:r>
              <a:rPr lang="ru-RU" altLang="ru-RU" sz="2400" dirty="0">
                <a:solidFill>
                  <a:srgbClr val="000070"/>
                </a:solidFill>
                <a:latin typeface="Times New Roman" panose="02020603050405020304" pitchFamily="18" charset="0"/>
              </a:rPr>
              <a:t>элементов травмирующей ситуации в </a:t>
            </a: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общение </a:t>
            </a:r>
            <a:endParaRPr lang="ru-RU" altLang="ru-RU" sz="2400" dirty="0">
              <a:solidFill>
                <a:srgbClr val="00007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7913" y="2944619"/>
            <a:ext cx="9067799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 hangingPunct="1">
              <a:spcBef>
                <a:spcPts val="600"/>
              </a:spcBef>
            </a:pPr>
            <a:r>
              <a:rPr lang="ru-RU" altLang="ru-RU" sz="2400" b="1" i="1" dirty="0">
                <a:solidFill>
                  <a:srgbClr val="000070"/>
                </a:solidFill>
                <a:latin typeface="Times New Roman" panose="02020603050405020304" pitchFamily="18" charset="0"/>
              </a:rPr>
              <a:t>Важно понимать, что у подростков проявление пережитой травмы может быть </a:t>
            </a:r>
            <a:endParaRPr lang="ru-RU" altLang="ru-RU" sz="2400" b="1" i="1" dirty="0" smtClean="0">
              <a:solidFill>
                <a:srgbClr val="000070"/>
              </a:solidFill>
              <a:latin typeface="Times New Roman" panose="02020603050405020304" pitchFamily="18" charset="0"/>
            </a:endParaRPr>
          </a:p>
          <a:p>
            <a:pPr marL="342900" lvl="0" indent="-34290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отсроченное </a:t>
            </a:r>
          </a:p>
          <a:p>
            <a:pPr marL="342900" lvl="0" indent="-34290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скрытое </a:t>
            </a:r>
          </a:p>
          <a:p>
            <a:pPr marL="342900" lvl="0" indent="-34290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неожиданное </a:t>
            </a:r>
          </a:p>
          <a:p>
            <a:pPr marL="342900" lvl="0" indent="-34290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неравномерное</a:t>
            </a:r>
            <a:endParaRPr lang="ru-RU" altLang="ru-RU" sz="2400" dirty="0">
              <a:solidFill>
                <a:srgbClr val="00007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25968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39713" y="274637"/>
            <a:ext cx="9677400" cy="609599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>
            <a:lvl1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2pPr>
            <a:lvl3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3pPr>
            <a:lvl4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4pPr>
            <a:lvl5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5pPr>
            <a:lvl6pPr marL="4572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6pPr>
            <a:lvl7pPr marL="9144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7pPr>
            <a:lvl8pPr marL="13716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8pPr>
            <a:lvl9pPr marL="18288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 algn="ctr" defTabSz="1007943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методы работы</a:t>
            </a:r>
          </a:p>
        </p:txBody>
      </p:sp>
      <p:sp>
        <p:nvSpPr>
          <p:cNvPr id="8" name="Прямоугольник 1"/>
          <p:cNvSpPr>
            <a:spLocks noChangeArrowheads="1"/>
          </p:cNvSpPr>
          <p:nvPr/>
        </p:nvSpPr>
        <p:spPr bwMode="auto">
          <a:xfrm>
            <a:off x="620712" y="1036637"/>
            <a:ext cx="9067799" cy="3954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ts val="600"/>
              </a:spcBef>
            </a:pPr>
            <a:r>
              <a:rPr lang="ru-RU" altLang="ru-RU" sz="2400" b="1" i="1" dirty="0">
                <a:solidFill>
                  <a:srgbClr val="000070"/>
                </a:solidFill>
                <a:latin typeface="Times New Roman" panose="02020603050405020304" pitchFamily="18" charset="0"/>
              </a:rPr>
              <a:t>Г</a:t>
            </a:r>
            <a:r>
              <a:rPr lang="ru-RU" altLang="ru-RU" sz="2400" b="1" i="1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рупповая работа </a:t>
            </a:r>
          </a:p>
          <a:p>
            <a:pPr marL="342900" indent="-34290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по формированию позитивного взаимодействия</a:t>
            </a:r>
          </a:p>
          <a:p>
            <a:pPr marL="285750" indent="-28575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по преодолению страхов</a:t>
            </a:r>
          </a:p>
          <a:p>
            <a:pPr marL="285750" indent="-28575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по повышению социально-психологической </a:t>
            </a:r>
            <a:r>
              <a:rPr lang="ru-RU" altLang="ru-RU" sz="2400" dirty="0" err="1" smtClean="0">
                <a:solidFill>
                  <a:srgbClr val="000070"/>
                </a:solidFill>
                <a:latin typeface="Times New Roman" panose="02020603050405020304" pitchFamily="18" charset="0"/>
              </a:rPr>
              <a:t>адаптированности</a:t>
            </a: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, адекватного позитивного восприятия социальной поддержки </a:t>
            </a:r>
          </a:p>
          <a:p>
            <a:pPr marL="285750" indent="-28575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по снижению уровня внутренней конфликтности</a:t>
            </a:r>
          </a:p>
          <a:p>
            <a:pPr marL="285750" indent="-28575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по накоплению </a:t>
            </a:r>
            <a:r>
              <a:rPr lang="ru-RU" altLang="ru-RU" sz="2400" dirty="0" err="1" smtClean="0">
                <a:solidFill>
                  <a:srgbClr val="000070"/>
                </a:solidFill>
                <a:latin typeface="Times New Roman" panose="02020603050405020304" pitchFamily="18" charset="0"/>
              </a:rPr>
              <a:t>копинг</a:t>
            </a: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-стратегий  </a:t>
            </a:r>
          </a:p>
          <a:p>
            <a:pPr algn="just" eaLnBrk="1" hangingPunct="1">
              <a:spcBef>
                <a:spcPts val="600"/>
              </a:spcBef>
            </a:pPr>
            <a:endParaRPr lang="ru-RU" altLang="ru-RU" sz="2400" dirty="0">
              <a:solidFill>
                <a:srgbClr val="000070"/>
              </a:solidFill>
              <a:latin typeface="Times New Roman" panose="02020603050405020304" pitchFamily="18" charset="0"/>
            </a:endParaRPr>
          </a:p>
          <a:p>
            <a:pPr algn="just" eaLnBrk="1" hangingPunct="1">
              <a:spcBef>
                <a:spcPts val="600"/>
              </a:spcBef>
            </a:pPr>
            <a:r>
              <a:rPr lang="ru-RU" altLang="ru-RU" sz="2400" b="1" i="1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Индивидуальная работа</a:t>
            </a:r>
            <a:endParaRPr lang="ru-RU" altLang="ru-RU" sz="2400" dirty="0">
              <a:solidFill>
                <a:srgbClr val="00007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9394" name="Picture 2" descr="Групповая работа на уроках математи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712" y="4033558"/>
            <a:ext cx="3132754" cy="191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396" name="Picture 4" descr="Открыт прием психолога в МБУЗ &quot;Городская поликлиника №5 г. Ростова-на-Дону&quot;  | Государственное бюджетное учреждение Ростовской области &quot;Городская  поликлиника №5&quot; в г. Ростове-на-Дону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312" y="5303837"/>
            <a:ext cx="3352801" cy="1841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908513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678112" y="578773"/>
            <a:ext cx="7010399" cy="609599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>
            <a:lvl1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2pPr>
            <a:lvl3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3pPr>
            <a:lvl4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4pPr>
            <a:lvl5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5pPr>
            <a:lvl6pPr marL="4572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6pPr>
            <a:lvl7pPr marL="9144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7pPr>
            <a:lvl8pPr marL="13716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8pPr>
            <a:lvl9pPr marL="18288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 algn="just" eaLnBrk="1" hangingPunct="1">
              <a:spcBef>
                <a:spcPts val="600"/>
              </a:spcBef>
            </a:pPr>
            <a:r>
              <a:rPr lang="ru-RU" sz="2800" b="1" cap="none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b="1" i="1" cap="none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Упражнение «Цветные королевства»</a:t>
            </a:r>
          </a:p>
        </p:txBody>
      </p:sp>
      <p:sp>
        <p:nvSpPr>
          <p:cNvPr id="8" name="Прямоугольник 1"/>
          <p:cNvSpPr>
            <a:spLocks noChangeArrowheads="1"/>
          </p:cNvSpPr>
          <p:nvPr/>
        </p:nvSpPr>
        <p:spPr bwMode="auto">
          <a:xfrm>
            <a:off x="620712" y="1493837"/>
            <a:ext cx="9067799" cy="417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ts val="600"/>
              </a:spcBef>
            </a:pP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Эту психологическую игру можно проводить с любым количеством участников группы</a:t>
            </a:r>
          </a:p>
          <a:p>
            <a:pPr algn="just" eaLnBrk="1" hangingPunct="1">
              <a:spcBef>
                <a:spcPts val="600"/>
              </a:spcBef>
            </a:pPr>
            <a:r>
              <a:rPr lang="ru-RU" altLang="ru-RU" sz="2400" b="1" i="1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Цель:</a:t>
            </a: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 развитие умений и навыков социальной перцепции при использовании невербальных средств общения </a:t>
            </a:r>
          </a:p>
          <a:p>
            <a:pPr algn="just" eaLnBrk="1" hangingPunct="1">
              <a:spcBef>
                <a:spcPts val="600"/>
              </a:spcBef>
            </a:pP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Кроме того, игра развивает сообразительность, инициативность, помогает формированию сплоченности группы</a:t>
            </a:r>
          </a:p>
          <a:p>
            <a:pPr algn="just" eaLnBrk="1" hangingPunct="1">
              <a:spcBef>
                <a:spcPts val="600"/>
              </a:spcBef>
            </a:pPr>
            <a:r>
              <a:rPr lang="ru-RU" altLang="ru-RU" sz="2400" i="1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1 вариант: </a:t>
            </a: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для группы около 20 человек</a:t>
            </a:r>
          </a:p>
          <a:p>
            <a:pPr algn="just" eaLnBrk="1" hangingPunct="1">
              <a:spcBef>
                <a:spcPts val="600"/>
              </a:spcBef>
            </a:pPr>
            <a:r>
              <a:rPr lang="ru-RU" altLang="ru-RU" sz="2400" i="1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2 вариант: </a:t>
            </a: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для подготовленной группы и не слишком просторного помещения</a:t>
            </a:r>
          </a:p>
          <a:p>
            <a:pPr algn="just" eaLnBrk="1" hangingPunct="1">
              <a:spcBef>
                <a:spcPts val="600"/>
              </a:spcBef>
            </a:pPr>
            <a:r>
              <a:rPr lang="ru-RU" altLang="ru-RU" sz="2400" i="1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3 вариант: </a:t>
            </a: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для больших групп</a:t>
            </a: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274638"/>
            <a:ext cx="2609849" cy="1321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297866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39713" y="274637"/>
            <a:ext cx="9677400" cy="609599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>
            <a:lvl1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2pPr>
            <a:lvl3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3pPr>
            <a:lvl4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4pPr>
            <a:lvl5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5pPr>
            <a:lvl6pPr marL="4572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6pPr>
            <a:lvl7pPr marL="9144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7pPr>
            <a:lvl8pPr marL="13716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8pPr>
            <a:lvl9pPr marL="18288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 algn="ctr" defTabSz="1007943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Технологии работы</a:t>
            </a:r>
            <a:endParaRPr lang="ru-RU" sz="28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1"/>
          <p:cNvSpPr>
            <a:spLocks noChangeArrowheads="1"/>
          </p:cNvSpPr>
          <p:nvPr/>
        </p:nvSpPr>
        <p:spPr bwMode="auto">
          <a:xfrm>
            <a:off x="544512" y="1341438"/>
            <a:ext cx="9067799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ts val="600"/>
              </a:spcBef>
            </a:pPr>
            <a:r>
              <a:rPr lang="ru-RU" altLang="ru-RU" sz="2400" b="1" i="1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В индивидуальной работе эффективно использовать</a:t>
            </a:r>
          </a:p>
          <a:p>
            <a:pPr marL="285750" indent="-28575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 err="1" smtClean="0">
                <a:solidFill>
                  <a:srgbClr val="000070"/>
                </a:solidFill>
                <a:latin typeface="Times New Roman" panose="02020603050405020304" pitchFamily="18" charset="0"/>
              </a:rPr>
              <a:t>нарративный</a:t>
            </a: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 подход</a:t>
            </a:r>
          </a:p>
          <a:p>
            <a:pPr marL="285750" indent="-28575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арт-терапевтические техники</a:t>
            </a:r>
          </a:p>
          <a:p>
            <a:pPr marL="285750" indent="-28575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техники по работе с травматическими переживаниями</a:t>
            </a:r>
          </a:p>
          <a:p>
            <a:pPr marL="285750" indent="-28575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релаксационные техники</a:t>
            </a:r>
          </a:p>
          <a:p>
            <a:pPr marL="285750" indent="-28575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 err="1" smtClean="0">
                <a:solidFill>
                  <a:srgbClr val="000070"/>
                </a:solidFill>
                <a:latin typeface="Times New Roman" panose="02020603050405020304" pitchFamily="18" charset="0"/>
              </a:rPr>
              <a:t>сказкотерапия</a:t>
            </a:r>
            <a:endParaRPr lang="ru-RU" altLang="ru-RU" sz="2400" dirty="0" smtClean="0">
              <a:solidFill>
                <a:srgbClr val="000070"/>
              </a:solidFill>
              <a:latin typeface="Times New Roman" panose="02020603050405020304" pitchFamily="18" charset="0"/>
            </a:endParaRPr>
          </a:p>
          <a:p>
            <a:pPr marL="285750" indent="-28575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когнитивная терапия </a:t>
            </a:r>
          </a:p>
          <a:p>
            <a:pPr marL="285750" indent="-28575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позитивная терапия</a:t>
            </a:r>
          </a:p>
          <a:p>
            <a:pPr marL="285750" indent="-285750" algn="just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ОРКТ (ориентированная на решение краткосрочная терапия)</a:t>
            </a:r>
            <a:endParaRPr lang="ru-RU" altLang="ru-RU" sz="2400" dirty="0">
              <a:solidFill>
                <a:srgbClr val="00007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7346" name="Picture 2" descr="АРТ-ТЕРАПИЯ для вех желающих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013" y="5633637"/>
            <a:ext cx="1905000" cy="1863040"/>
          </a:xfrm>
          <a:prstGeom prst="rect">
            <a:avLst/>
          </a:prstGeom>
          <a:noFill/>
          <a:ln>
            <a:solidFill>
              <a:srgbClr val="3333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5068" y="5621840"/>
            <a:ext cx="1397715" cy="1866021"/>
          </a:xfrm>
          <a:prstGeom prst="rect">
            <a:avLst/>
          </a:prstGeom>
          <a:ln>
            <a:solidFill>
              <a:srgbClr val="3333FF"/>
            </a:solidFill>
          </a:ln>
        </p:spPr>
      </p:pic>
      <p:pic>
        <p:nvPicPr>
          <p:cNvPr id="57356" name="Picture 12" descr="Картинки для презентации человечки веселые (43 фото) » Юмор, позитив и  много смешных картинок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4456" y="2707276"/>
            <a:ext cx="2706169" cy="2294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60" name="Picture 16" descr="Рисунки для презентации - 78 фото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6039" y="5633637"/>
            <a:ext cx="2476272" cy="1857204"/>
          </a:xfrm>
          <a:prstGeom prst="rect">
            <a:avLst/>
          </a:prstGeom>
          <a:noFill/>
          <a:ln>
            <a:solidFill>
              <a:srgbClr val="3333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64" name="Picture 20" descr="белые человечки для презентаций картинки обсуждают: 2 тыс изображений  найдено в Яндекс Картинках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21" b="8490"/>
          <a:stretch/>
        </p:blipFill>
        <p:spPr bwMode="auto">
          <a:xfrm>
            <a:off x="4336502" y="5633637"/>
            <a:ext cx="2485817" cy="1864081"/>
          </a:xfrm>
          <a:prstGeom prst="rect">
            <a:avLst/>
          </a:prstGeom>
          <a:noFill/>
          <a:ln>
            <a:solidFill>
              <a:srgbClr val="3333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354163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678112" y="578773"/>
            <a:ext cx="7010399" cy="609599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>
            <a:lvl1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2pPr>
            <a:lvl3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3pPr>
            <a:lvl4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4pPr>
            <a:lvl5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5pPr>
            <a:lvl6pPr marL="4572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6pPr>
            <a:lvl7pPr marL="9144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7pPr>
            <a:lvl8pPr marL="13716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8pPr>
            <a:lvl9pPr marL="18288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 algn="just" eaLnBrk="1" hangingPunct="1">
              <a:spcBef>
                <a:spcPts val="600"/>
              </a:spcBef>
            </a:pPr>
            <a:r>
              <a:rPr lang="ru-RU" sz="2800" b="1" cap="none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b="1" i="1" cap="none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Упражнение на поиск ресурса</a:t>
            </a:r>
          </a:p>
        </p:txBody>
      </p:sp>
      <p:sp>
        <p:nvSpPr>
          <p:cNvPr id="8" name="Прямоугольник 1"/>
          <p:cNvSpPr>
            <a:spLocks noChangeArrowheads="1"/>
          </p:cNvSpPr>
          <p:nvPr/>
        </p:nvSpPr>
        <p:spPr bwMode="auto">
          <a:xfrm>
            <a:off x="620712" y="1798637"/>
            <a:ext cx="8915400" cy="275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ts val="600"/>
              </a:spcBef>
            </a:pPr>
            <a:r>
              <a:rPr lang="ru-RU" altLang="ru-RU" sz="2400" b="1" i="1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Цель:</a:t>
            </a: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 создание позитивного образа «Я», активизация внутренних ресурсов</a:t>
            </a:r>
          </a:p>
          <a:p>
            <a:pPr algn="just" eaLnBrk="1" hangingPunct="1">
              <a:spcBef>
                <a:spcPts val="600"/>
              </a:spcBef>
            </a:pPr>
            <a:r>
              <a:rPr lang="ru-RU" altLang="ru-RU" sz="2400" b="1" i="1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Инструкция:</a:t>
            </a:r>
            <a:r>
              <a:rPr lang="ru-RU" altLang="ru-RU" sz="24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 Возьмите лист бумаги и ответьте на вопросы. Напишите свои сильные стороны, что Вы любите, цените, принимаете в себе, что дает Вам чувство внутренней уверенности и доверия к себе в разных ситуациях. Отметьте то, что является точкой опоры в различные моменты жизни</a:t>
            </a: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274638"/>
            <a:ext cx="2609849" cy="1321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392130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678112" y="578773"/>
            <a:ext cx="7010399" cy="609599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>
            <a:lvl1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2pPr>
            <a:lvl3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3pPr>
            <a:lvl4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4pPr>
            <a:lvl5pPr algn="l" defTabSz="1006475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5pPr>
            <a:lvl6pPr marL="4572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6pPr>
            <a:lvl7pPr marL="9144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7pPr>
            <a:lvl8pPr marL="13716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8pPr>
            <a:lvl9pPr marL="1828800" algn="l" defTabSz="1006475" rtl="0" fontAlgn="base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 algn="just" eaLnBrk="1" hangingPunct="1">
              <a:spcBef>
                <a:spcPts val="600"/>
              </a:spcBef>
            </a:pPr>
            <a:r>
              <a:rPr lang="ru-RU" sz="2800" b="1" cap="none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b="1" i="1" cap="none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Упражнение на поиск ресурса</a:t>
            </a:r>
          </a:p>
        </p:txBody>
      </p:sp>
      <p:sp>
        <p:nvSpPr>
          <p:cNvPr id="8" name="Прямоугольник 1"/>
          <p:cNvSpPr>
            <a:spLocks noChangeArrowheads="1"/>
          </p:cNvSpPr>
          <p:nvPr/>
        </p:nvSpPr>
        <p:spPr bwMode="auto">
          <a:xfrm>
            <a:off x="392112" y="1646237"/>
            <a:ext cx="9296399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ts val="0"/>
              </a:spcBef>
            </a:pPr>
            <a:r>
              <a:rPr lang="ru-RU" altLang="ru-RU" sz="20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Позитивная интерпретация помогает открыть те ценности и возможности, которые пока скрыты. Важно (!) не уходить в поле проблемы, а удерживать клиента в ситуации решения. </a:t>
            </a:r>
          </a:p>
          <a:p>
            <a:pPr marL="457200" indent="-457200" algn="just" eaLnBrk="1" hangingPunct="1">
              <a:spcBef>
                <a:spcPts val="0"/>
              </a:spcBef>
              <a:buFont typeface="+mj-lt"/>
              <a:buAutoNum type="arabicPeriod"/>
            </a:pPr>
            <a:r>
              <a:rPr lang="ru-RU" altLang="ru-RU" sz="20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Расскажите о событии из Вашей жизни, которое Вас беспокоит. Найдите в нем позитивные интерпретации.</a:t>
            </a:r>
          </a:p>
          <a:p>
            <a:pPr marL="457200" indent="-457200" algn="just" eaLnBrk="1" hangingPunct="1">
              <a:spcBef>
                <a:spcPts val="0"/>
              </a:spcBef>
              <a:buFont typeface="+mj-lt"/>
              <a:buAutoNum type="arabicPeriod"/>
            </a:pPr>
            <a:r>
              <a:rPr lang="ru-RU" altLang="ru-RU" sz="20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Какие позитивные функции это событие выполняет в Вашей жизни? </a:t>
            </a:r>
          </a:p>
          <a:p>
            <a:pPr marL="457200" indent="-457200" algn="just" eaLnBrk="1" hangingPunct="1">
              <a:spcBef>
                <a:spcPts val="0"/>
              </a:spcBef>
              <a:buAutoNum type="arabicPeriod"/>
            </a:pPr>
            <a:r>
              <a:rPr lang="ru-RU" altLang="ru-RU" sz="20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Чем эта ситуация оказалась для Вас полезной?</a:t>
            </a:r>
          </a:p>
          <a:p>
            <a:pPr marL="457200" indent="-457200" algn="just" eaLnBrk="1" hangingPunct="1">
              <a:spcBef>
                <a:spcPts val="0"/>
              </a:spcBef>
              <a:buAutoNum type="arabicPeriod"/>
            </a:pPr>
            <a:r>
              <a:rPr lang="ru-RU" altLang="ru-RU" sz="20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Какой важный и полезный урок Вы из нее извлекли? От чего он Вас оберегает?</a:t>
            </a:r>
          </a:p>
          <a:p>
            <a:pPr marL="457200" indent="-457200" algn="just" eaLnBrk="1" hangingPunct="1">
              <a:spcBef>
                <a:spcPts val="0"/>
              </a:spcBef>
              <a:buAutoNum type="arabicPeriod"/>
            </a:pPr>
            <a:r>
              <a:rPr lang="ru-RU" altLang="ru-RU" sz="20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Какие Ваши способности развивает?</a:t>
            </a:r>
          </a:p>
          <a:p>
            <a:pPr marL="457200" indent="-457200" algn="just" eaLnBrk="1" hangingPunct="1">
              <a:spcBef>
                <a:spcPts val="0"/>
              </a:spcBef>
              <a:buAutoNum type="arabicPeriod"/>
            </a:pPr>
            <a:r>
              <a:rPr lang="ru-RU" altLang="ru-RU" sz="20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О каких </a:t>
            </a:r>
            <a:r>
              <a:rPr lang="ru-RU" altLang="ru-RU" sz="20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еще нереализованных </a:t>
            </a:r>
            <a:r>
              <a:rPr lang="ru-RU" altLang="ru-RU" sz="20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возможностях Вы задумываетесь благодаря этой ситуации? </a:t>
            </a:r>
          </a:p>
          <a:p>
            <a:pPr marL="457200" indent="-457200" algn="just" eaLnBrk="1" hangingPunct="1">
              <a:spcBef>
                <a:spcPts val="0"/>
              </a:spcBef>
              <a:buAutoNum type="arabicPeriod"/>
            </a:pPr>
            <a:r>
              <a:rPr lang="ru-RU" altLang="ru-RU" sz="2000" dirty="0" smtClean="0">
                <a:solidFill>
                  <a:srgbClr val="000070"/>
                </a:solidFill>
                <a:latin typeface="Times New Roman" panose="02020603050405020304" pitchFamily="18" charset="0"/>
              </a:rPr>
              <a:t>В чем эта ситуация Вас усиливает?</a:t>
            </a: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274638"/>
            <a:ext cx="2609849" cy="1321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719777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877</TotalTime>
  <Words>518</Words>
  <Application>Microsoft Office PowerPoint</Application>
  <PresentationFormat>Произвольный</PresentationFormat>
  <Paragraphs>89</Paragraphs>
  <Slides>14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6" baseType="lpstr">
      <vt:lpstr>Calibri</vt:lpstr>
      <vt:lpstr>Arial</vt:lpstr>
      <vt:lpstr>Tahoma</vt:lpstr>
      <vt:lpstr>Franklin Gothic Medium</vt:lpstr>
      <vt:lpstr>Franklin Gothic Book</vt:lpstr>
      <vt:lpstr>Wingdings</vt:lpstr>
      <vt:lpstr>Times New Roman</vt:lpstr>
      <vt:lpstr>Andale Sans UI</vt:lpstr>
      <vt:lpstr>StarSymbol</vt:lpstr>
      <vt:lpstr>Liberation Sans</vt:lpstr>
      <vt:lpstr>Default</vt:lpstr>
      <vt:lpstr>Углы</vt:lpstr>
      <vt:lpstr> Психологическая помощь обучающимся, прибывшим из присоединенных территорий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Успешная адаптация в первом классе.  Что должен знать классный руководитель?</dc:title>
  <dc:creator>Пользователь</dc:creator>
  <cp:lastModifiedBy>Пользователь</cp:lastModifiedBy>
  <cp:revision>112</cp:revision>
  <dcterms:created xsi:type="dcterms:W3CDTF">2009-04-16T11:32:32Z</dcterms:created>
  <dcterms:modified xsi:type="dcterms:W3CDTF">2023-06-19T11:26:30Z</dcterms:modified>
</cp:coreProperties>
</file>