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18"/>
  </p:notesMasterIdLst>
  <p:sldIdLst>
    <p:sldId id="281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5" r:id="rId14"/>
    <p:sldId id="294" r:id="rId15"/>
    <p:sldId id="297" r:id="rId16"/>
    <p:sldId id="279" r:id="rId17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56E8FA6E-D87F-48E9-BEF3-563678A929B0}">
          <p14:sldIdLst>
            <p14:sldId id="281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5"/>
            <p14:sldId id="294"/>
            <p14:sldId id="297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427"/>
    <a:srgbClr val="F48370"/>
    <a:srgbClr val="0070C0"/>
    <a:srgbClr val="CCFF99"/>
    <a:srgbClr val="D21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708" autoAdjust="0"/>
  </p:normalViewPr>
  <p:slideViewPr>
    <p:cSldViewPr>
      <p:cViewPr varScale="1">
        <p:scale>
          <a:sx n="109" d="100"/>
          <a:sy n="109" d="100"/>
        </p:scale>
        <p:origin x="17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2605F-42EE-4F60-8221-C059E6F9D2C5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5FD6-056D-4D09-A4C6-5345AA94B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8FD9-04B8-4E01-9807-B85C03E007C1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2CB9-ED9C-4CF1-BC06-EA603FD3D1E7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1DDB-9876-4D82-929B-2737A7D43DCE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76250-3A10-45D9-AC0E-C3B22CB538ED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24802-542D-4DB5-906B-B0E06A2CCF72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862C-918E-44A8-8AF1-AE8BA442FAAC}" type="datetime1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E4CF-C23B-4DB5-B0E7-78688EC0CA34}" type="datetime1">
              <a:rPr lang="ru-RU" smtClean="0"/>
              <a:t>22.09.2022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792E-F800-4313-87E8-71BCAB9E81D9}" type="datetime1">
              <a:rPr lang="ru-RU" smtClean="0"/>
              <a:t>22.09.2022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A7FC5-B597-47EC-B860-71ED5DDA30B6}" type="datetime1">
              <a:rPr lang="ru-RU" smtClean="0"/>
              <a:t>22.09.2022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7D10-93BE-4D1E-878F-B9B1921BCEA4}" type="datetime1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74E2-ED96-4C1A-A3EB-504E48234F89}" type="datetime1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12E134-0736-4CD2-A293-0CDA7CAC6924}" type="datetime1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араллелограмм 24"/>
          <p:cNvSpPr/>
          <p:nvPr/>
        </p:nvSpPr>
        <p:spPr>
          <a:xfrm>
            <a:off x="-36512" y="55913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араллелограмм 27"/>
          <p:cNvSpPr/>
          <p:nvPr/>
        </p:nvSpPr>
        <p:spPr>
          <a:xfrm>
            <a:off x="7443866" y="3866598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араллелограмм 29"/>
          <p:cNvSpPr/>
          <p:nvPr/>
        </p:nvSpPr>
        <p:spPr>
          <a:xfrm>
            <a:off x="959901" y="213886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араллелограмм 35"/>
          <p:cNvSpPr/>
          <p:nvPr/>
        </p:nvSpPr>
        <p:spPr>
          <a:xfrm>
            <a:off x="8096332" y="210902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араллелограмм 37"/>
          <p:cNvSpPr/>
          <p:nvPr/>
        </p:nvSpPr>
        <p:spPr>
          <a:xfrm>
            <a:off x="7902711" y="172442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6" y="76110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34707" y="70000"/>
            <a:ext cx="7165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края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5512553"/>
            <a:ext cx="3864072" cy="10847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80007" y="2138861"/>
            <a:ext cx="63484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анализ психолого-педагогических проблем детей целевых групп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88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2843808" y="1340768"/>
            <a:ext cx="266429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04664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отклоняющимся поведением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 детей и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Первичный конфликт/                                                    Плохая успеваемость в школе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в семье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Конфликт/проблема в                                                     Конфликт в семье                                   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Детерминирующие факторы: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Органические (биологические) факторы риска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риска в истории жизни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социальные факторы</a:t>
            </a:r>
          </a:p>
          <a:p>
            <a:endParaRPr lang="ru-RU" dirty="0" smtClean="0"/>
          </a:p>
        </p:txBody>
      </p:sp>
      <p:sp>
        <p:nvSpPr>
          <p:cNvPr id="5" name="Стрелка вправо 4"/>
          <p:cNvSpPr/>
          <p:nvPr/>
        </p:nvSpPr>
        <p:spPr>
          <a:xfrm>
            <a:off x="2843808" y="2132856"/>
            <a:ext cx="266429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4056349"/>
            <a:ext cx="5004593" cy="263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4005064"/>
            <a:ext cx="4116779" cy="25750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404664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Суицидальное поведение детей и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</a:p>
          <a:p>
            <a:pPr algn="ctr"/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суицидального поведения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–(суицидальные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мысли, переживания,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подразделяющиеся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замыслы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намерения).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 – пассивные суицидальные мысли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ступень – суицидальные замыслы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ступень – суицидальные намерения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возникновения суицидальных мыслей до попыток их реализации называется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пресуицидальным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Внешние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суицидального поведения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включают в себя суицидальные попытки и завершенные суициды.</a:t>
            </a:r>
          </a:p>
        </p:txBody>
      </p:sp>
    </p:spTree>
    <p:extLst>
      <p:ext uri="{BB962C8B-B14F-4D97-AF65-F5344CB8AC3E}">
        <p14:creationId xmlns:p14="http://schemas.microsoft.com/office/powerpoint/2010/main" val="5874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6632"/>
            <a:ext cx="8640960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развития суицидального поведения</a:t>
            </a:r>
          </a:p>
          <a:p>
            <a:pPr algn="ctr"/>
            <a:endParaRPr lang="ru-RU" sz="16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Предиспозиционные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льные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факторы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–представляют собой «слабые», «угрожаемые» в отношении их недостаточности,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неполноценности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механизмы социально-психологической, психической, физиологической деятельности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Семейная история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Безнадежность</a:t>
            </a:r>
          </a:p>
          <a:p>
            <a:pPr marL="285750" indent="-285750">
              <a:buFontTx/>
              <a:buChar char="-"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Перфекционизм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нестабильность, импульсивность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Отступление от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полоролевых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стереотипов в поведении</a:t>
            </a:r>
          </a:p>
          <a:p>
            <a:pPr marL="285750" indent="-285750">
              <a:buFontTx/>
              <a:buChar char="-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триггерные стрессовые события: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Предыдущие попытки суицида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Насилие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Конфликты в семье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 значимых близких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Крушение романтических отношений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психических нарушений, госпитализация</a:t>
            </a:r>
          </a:p>
          <a:p>
            <a:pPr marL="285750" indent="-285750">
              <a:buFontTx/>
              <a:buChar char="-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Позиционные факторы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«проигрышные»,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дезадаптирующие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позиции, которые личность занимает в ситуации конфликта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нереалистичных целей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Переживание события как социального поражения и личного унижения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себя как бремени для других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одиночества, изоляция, социальное отчуждение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Безысходность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484784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окончательности попадания в невыносимые страдания приводит к возникновению синдрома суицидального кризиса, проявляющегося в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следующих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симптомах (по А.Г.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Амбрумовой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эмоциональной сфере: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страдание, «душевная боль», тотальная безрадостность, интенсивный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беспричинный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</a:p>
          <a:p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когнитивной сфере: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фиксация на переживаниях, событиях, приведших к кризисному состоянию, невозможность переключиться на позитивные события</a:t>
            </a:r>
          </a:p>
          <a:p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поведении: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значительное снижение социальной активности, избегание связей с ближними</a:t>
            </a:r>
          </a:p>
          <a:p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соматической сфере: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хронические болезненные ощущения в теле, нарушение всех фаз сна</a:t>
            </a:r>
          </a:p>
          <a:p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психосенсорные расстройства: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себя и окружающего мира (деперсонализация-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дереализация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болезненное психическое бесчувствие, выражающееся в словах «я не живу, а существую», «я стал 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5083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6693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тем педагогу-психологу необходимо учитывать так называемые </a:t>
            </a:r>
            <a:r>
              <a:rPr lang="ru-RU" sz="2000" b="1" dirty="0" err="1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антисуицидальные</a:t>
            </a:r>
            <a:r>
              <a:rPr lang="ru-RU" sz="2000" b="1" dirty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факторы</a:t>
            </a:r>
            <a:r>
              <a:rPr lang="ru-RU" sz="2000" b="1" dirty="0" smtClean="0">
                <a:solidFill>
                  <a:srgbClr val="EF44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b="1" dirty="0">
              <a:solidFill>
                <a:srgbClr val="EF44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Факторами, обеспечивающими защиту от суицидального поведения для подростка, могут служить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фактор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2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факторы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3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Социально-демографические факторы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нежелание вызывать отрицательные переживания 		   родителей, друзей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боязнь физических страданий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выраженное чувство долга, обязательность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наличие актуальных жизненных ценностей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надежда на то, что кто-то знает выход из ситуации 		  и сможет помочь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988840"/>
            <a:ext cx="2649053" cy="1512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645024"/>
            <a:ext cx="241277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6409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Целевая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«Одаренные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трактовка одаренности: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 как потенциал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Превращение одаренности в таланты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мотивационно-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одаренного ребенка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мотивационно-личностных качеств и влияний среды</a:t>
            </a:r>
          </a:p>
          <a:p>
            <a:pPr marL="285750" indent="-285750"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возникновения проблем, рисков и трудностей одаренных обучающихся в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</a:p>
          <a:p>
            <a:pPr algn="ctr"/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Опережающее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 , может порождать разнообразные трудности в учении, личностном развитии, общении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- Скука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потеря интереса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Неадекватное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одаренных детей 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учителями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сверстниками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Проблемы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и профессионального 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самоопределения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Диссинхронизация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Двойная исключительность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Перфекционизм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688" y="4049688"/>
            <a:ext cx="280831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1141" y="285344"/>
            <a:ext cx="61251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психолого-педагогическую                          и медико-социальную помощь                                                «Центр диагностики и консультирования» Краснодарского края</a:t>
            </a:r>
            <a:endParaRPr lang="ru-RU" b="1" dirty="0"/>
          </a:p>
        </p:txBody>
      </p:sp>
      <p:sp>
        <p:nvSpPr>
          <p:cNvPr id="8" name="Параллелограмм 7"/>
          <p:cNvSpPr/>
          <p:nvPr/>
        </p:nvSpPr>
        <p:spPr>
          <a:xfrm>
            <a:off x="1331640" y="263168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араллелограмм 8"/>
          <p:cNvSpPr/>
          <p:nvPr/>
        </p:nvSpPr>
        <p:spPr>
          <a:xfrm>
            <a:off x="582045" y="1297799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1619672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8197350" y="868576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араллелограмм 11"/>
          <p:cNvSpPr/>
          <p:nvPr/>
        </p:nvSpPr>
        <p:spPr>
          <a:xfrm>
            <a:off x="7968262" y="1426096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араллелограмм 12"/>
          <p:cNvSpPr/>
          <p:nvPr/>
        </p:nvSpPr>
        <p:spPr>
          <a:xfrm>
            <a:off x="582045" y="208205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араллелограмм 13"/>
          <p:cNvSpPr/>
          <p:nvPr/>
        </p:nvSpPr>
        <p:spPr>
          <a:xfrm>
            <a:off x="7884368" y="692696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араллелограмм 14"/>
          <p:cNvSpPr/>
          <p:nvPr/>
        </p:nvSpPr>
        <p:spPr>
          <a:xfrm>
            <a:off x="294013" y="1646493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493" y="226998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4" descr="http://1bezposrednikov.ru/var/uploads/ann/photo/approved/13997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049" y="1769991"/>
            <a:ext cx="5379282" cy="280502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араллелограмм 18"/>
          <p:cNvSpPr/>
          <p:nvPr/>
        </p:nvSpPr>
        <p:spPr>
          <a:xfrm>
            <a:off x="7620310" y="2670376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араллелограмм 19"/>
          <p:cNvSpPr/>
          <p:nvPr/>
        </p:nvSpPr>
        <p:spPr>
          <a:xfrm>
            <a:off x="7884368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15616" y="4451173"/>
            <a:ext cx="6984776" cy="1476164"/>
          </a:xfrm>
          <a:prstGeom prst="rect">
            <a:avLst/>
          </a:prstGeom>
          <a:solidFill>
            <a:srgbClr val="D5F4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тел. 8(861) 992-66-73</a:t>
            </a:r>
            <a:r>
              <a:rPr lang="en-US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http://cdik-center.ru/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эл. почта: </a:t>
            </a:r>
            <a:r>
              <a:rPr lang="en-US" altLang="ru-RU" sz="2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diagn</a:t>
            </a:r>
            <a:r>
              <a:rPr lang="ru-RU" altLang="ru-RU" sz="2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altLang="ru-RU" sz="2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bk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2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en-US" altLang="ru-RU" sz="2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altLang="ru-RU" sz="2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90643" y="5675309"/>
            <a:ext cx="6215396" cy="504056"/>
          </a:xfrm>
          <a:prstGeom prst="rect">
            <a:avLst/>
          </a:prstGeom>
          <a:solidFill>
            <a:srgbClr val="D5F4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018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6693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группы детей, в отношении которых в общеобразовательных организациях реализуются программы адресной психологической помощи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7"/>
          <p:cNvSpPr txBox="1">
            <a:spLocks/>
          </p:cNvSpPr>
          <p:nvPr/>
        </p:nvSpPr>
        <p:spPr>
          <a:xfrm>
            <a:off x="827584" y="2116515"/>
            <a:ext cx="7344816" cy="40178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§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7"/>
          <p:cNvSpPr txBox="1">
            <a:spLocks/>
          </p:cNvSpPr>
          <p:nvPr/>
        </p:nvSpPr>
        <p:spPr>
          <a:xfrm>
            <a:off x="755576" y="2116514"/>
            <a:ext cx="7344816" cy="38901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§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7"/>
          <p:cNvSpPr txBox="1">
            <a:spLocks/>
          </p:cNvSpPr>
          <p:nvPr/>
        </p:nvSpPr>
        <p:spPr>
          <a:xfrm>
            <a:off x="755576" y="1916832"/>
            <a:ext cx="7344816" cy="432047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0070" lvl="0" indent="-514350">
              <a:buClrTx/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 (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нормотипичные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и подростки с нормативным кризисом взросления)</a:t>
            </a:r>
          </a:p>
          <a:p>
            <a:pPr marL="560070" lvl="0" indent="-514350">
              <a:buClrTx/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испытывающие трудности в обучении</a:t>
            </a:r>
          </a:p>
          <a:p>
            <a:pPr marL="560070" lvl="0" indent="-514350">
              <a:buClrTx/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нуждающихся в особом внимании в связи с высоким риском уязвимости:</a:t>
            </a:r>
          </a:p>
          <a:p>
            <a:pPr marL="4572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1) Дети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находящиеся в трудной жизненной ситуации:</a:t>
            </a:r>
          </a:p>
          <a:p>
            <a:pPr marL="365760" lvl="1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1.1) Дети-сироты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дети, оставшиеся без попечения родителей</a:t>
            </a:r>
          </a:p>
          <a:p>
            <a:pPr marL="365760" lvl="1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1.2) Обучающиеся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ОВЗ, дети-инвалиды</a:t>
            </a:r>
          </a:p>
          <a:p>
            <a:pPr marL="365760" lvl="1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1.3) Дети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отклоняющимся поведением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 детей и подростков, суицидальное поведение детей и подростков)</a:t>
            </a:r>
          </a:p>
          <a:p>
            <a:pPr marL="4572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2) Одаренные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84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1484784"/>
            <a:ext cx="6959327" cy="40178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 этой группы предполагает: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сопровождение реализации основных и дополнительных образовательных программ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психодиагностику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психологическую экспертизу (оценку) комфортности и безопасности образовательной среды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психологическое консультирование и просвещение субъектов образовательного процесса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психопрофилактику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175351" cy="936103"/>
          </a:xfrm>
        </p:spPr>
        <p:txBody>
          <a:bodyPr/>
          <a:lstStyle/>
          <a:p>
            <a:pPr marL="182880" lvl="0" indent="0" algn="ctr">
              <a:buNone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«Норма (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нормотипичные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обучающиеся: дети и подростки с нормативным кризисом развития)»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18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0032" y="2389656"/>
            <a:ext cx="3816424" cy="298356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39552" y="731838"/>
            <a:ext cx="8136904" cy="514543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«Дети, испытывающие трудности в обучении»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психолого-педагогические проблемы обучающихся:</a:t>
            </a: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освоения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marL="4572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коммуникативной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фере</a:t>
            </a:r>
          </a:p>
          <a:p>
            <a:pPr marL="4572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социальной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67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851" y="1484784"/>
            <a:ext cx="3362637" cy="396044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964488" cy="818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группа «Дети, испытывающие трудности в обучении»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школьный возраст</a:t>
            </a:r>
          </a:p>
          <a:p>
            <a:pPr algn="ctr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освоения универсальных учебных 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требуют внимания следующие </a:t>
            </a:r>
            <a:endParaRPr lang="en-US" sz="20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аспекты развития обучающихся: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чебная мотивация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учебных действий</a:t>
            </a:r>
          </a:p>
          <a:p>
            <a:pPr marL="285750" indent="-285750">
              <a:buFontTx/>
              <a:buChar char="-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коммуникативной сфере важно обратить 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на: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взаимодействие с учителями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взаимодействие со сверстниками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социальной адаптации требуют 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 такие аспекты как: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сихоэмоциональное неблагополучие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тклонения от школьных норм поведения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3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004" y="2852936"/>
            <a:ext cx="2087149" cy="187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группа «Дети, испытывающие трудности в обучении»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Подростковый возраст</a:t>
            </a:r>
          </a:p>
          <a:p>
            <a:pPr algn="ctr"/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универсальных учебных действий: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учебной мотивации: пропуски уроков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выполнении учебных действий: отставание по основным предметам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формировании навыков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трудности самостоятельного планирования и организации учебной деятельности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сфера: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общении и взаимодействии с учителями: конфликтные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отношения, неготовность проявлять уважение и следовать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общении и взаимодействии со сверстниками: вовлеченность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буллинг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роли жертвы или агрессора</a:t>
            </a:r>
          </a:p>
          <a:p>
            <a:pPr marL="285750" indent="-285750"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социальной адаптации: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тклонения от школьных норм поведения: появление внешкольных интересов, уход в виртуальную реальность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поведение: членство в асоциальной группе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28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Целевая группа «Категории детей, нуждающихся в особом внимании в связи с высоким риском уязвимости, испытывающие трудности в освоении основных общеобразовательных программ, развитии и социальной адаптации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1.1)	«Дети-сироты и дети, оставшиеся без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попечения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школа				Основная школа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освоения универсальных учебных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в понимании и усвоении учебного материала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низкий уровень мотивации к обучению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плохие оценки, неудачи приводят к разочарованию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коммуникативной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нежелание вступать в контакт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отсутствие сочувствия к другим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проявление агрессии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социальной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затруднения в установлении межличностных связей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- поведенческие проблемы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конфликтные отношения со сверстниками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- болезненное отношение к замечаниям со стороны взрослых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61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1.2)	«Обучающиеся с ОВЗ, дети-инвалиды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психологические особенности</a:t>
            </a:r>
          </a:p>
          <a:p>
            <a:pPr algn="ctr"/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Коммуникационные барьеры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темп познавательной деятельности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формирования учебных умений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адаптации к школьному обучению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тревожность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Неадекватная самооценка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утомляемость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Негативная реакция на обучение в школе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924" y="2708920"/>
            <a:ext cx="3178981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011" y="1412776"/>
            <a:ext cx="4224469" cy="31683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864096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сенсорными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 (проблемы с восприятием учебного материала)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нарушением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интеллекта (проблемы в установлении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контактов, неустойчивое внимание)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нарушением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опорно-двигательного аппарата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(нарушения сенсорной и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 сфер)</a:t>
            </a:r>
          </a:p>
          <a:p>
            <a:pPr marL="285750" indent="-285750"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тяжелыми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 речи (наблюдаются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пробелы в знаниях; характерен низкий уровень развития основных свойств внимания; трудности в  овладении навыков чтения и письма)</a:t>
            </a:r>
          </a:p>
          <a:p>
            <a:pPr marL="285750" indent="-285750"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расстройствами аутистического спектра (разная степень выраженности недоразвитие когнитивной сферы)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4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5990</TotalTime>
  <Words>921</Words>
  <Application>Microsoft Office PowerPoint</Application>
  <PresentationFormat>Экран (4:3)</PresentationFormat>
  <Paragraphs>218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Georgia</vt:lpstr>
      <vt:lpstr>Times New Roman</vt:lpstr>
      <vt:lpstr>Trebuchet MS</vt:lpstr>
      <vt:lpstr>Wingdings</vt:lpstr>
      <vt:lpstr>Воздушный поток</vt:lpstr>
      <vt:lpstr>Презентация PowerPoint</vt:lpstr>
      <vt:lpstr>Презентация PowerPoint</vt:lpstr>
      <vt:lpstr>I. Целевая группа «Норма (нормотипичные обучающиеся: дети и подростки с нормативным кризисом развития)»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</dc:creator>
  <cp:lastModifiedBy>Пользователь</cp:lastModifiedBy>
  <cp:revision>393</cp:revision>
  <cp:lastPrinted>2022-09-16T11:49:58Z</cp:lastPrinted>
  <dcterms:created xsi:type="dcterms:W3CDTF">2014-12-22T09:35:09Z</dcterms:created>
  <dcterms:modified xsi:type="dcterms:W3CDTF">2022-09-22T07:11:06Z</dcterms:modified>
</cp:coreProperties>
</file>