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64" r:id="rId2"/>
    <p:sldId id="269" r:id="rId3"/>
    <p:sldId id="270" r:id="rId4"/>
    <p:sldId id="271" r:id="rId5"/>
    <p:sldId id="272" r:id="rId6"/>
    <p:sldId id="274" r:id="rId7"/>
    <p:sldId id="275" r:id="rId8"/>
    <p:sldId id="277" r:id="rId9"/>
    <p:sldId id="279" r:id="rId10"/>
    <p:sldId id="281" r:id="rId11"/>
    <p:sldId id="278" r:id="rId12"/>
    <p:sldId id="276" r:id="rId13"/>
    <p:sldId id="280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FF91059D-5CC4-4C9D-8799-F8F93FDA8E61}">
          <p14:sldIdLst/>
        </p14:section>
        <p14:section name="Раздел без заголовка" id="{56E8FA6E-D87F-48E9-BEF3-563678A929B0}">
          <p14:sldIdLst>
            <p14:sldId id="264"/>
            <p14:sldId id="269"/>
            <p14:sldId id="270"/>
            <p14:sldId id="271"/>
            <p14:sldId id="272"/>
            <p14:sldId id="274"/>
            <p14:sldId id="275"/>
            <p14:sldId id="277"/>
            <p14:sldId id="279"/>
            <p14:sldId id="281"/>
            <p14:sldId id="278"/>
            <p14:sldId id="276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CCFF99"/>
    <a:srgbClr val="D21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>
      <p:cViewPr varScale="1">
        <p:scale>
          <a:sx n="86" d="100"/>
          <a:sy n="86" d="100"/>
        </p:scale>
        <p:origin x="48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2605F-42EE-4F60-8221-C059E6F9D2C5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45FD6-056D-4D09-A4C6-5345AA94B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97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A596-A72F-491C-A9EF-3FBB047A2B2A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A596-A72F-491C-A9EF-3FBB047A2B2A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A596-A72F-491C-A9EF-3FBB047A2B2A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A596-A72F-491C-A9EF-3FBB047A2B2A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A596-A72F-491C-A9EF-3FBB047A2B2A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A596-A72F-491C-A9EF-3FBB047A2B2A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A596-A72F-491C-A9EF-3FBB047A2B2A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A596-A72F-491C-A9EF-3FBB047A2B2A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A596-A72F-491C-A9EF-3FBB047A2B2A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A596-A72F-491C-A9EF-3FBB047A2B2A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A596-A72F-491C-A9EF-3FBB047A2B2A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70A596-A72F-491C-A9EF-3FBB047A2B2A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07908A-114A-4F5E-8283-A700CED6261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003625" y="5229200"/>
            <a:ext cx="811671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altLang="ru-RU" sz="1600" b="1" dirty="0" smtClean="0">
              <a:solidFill>
                <a:srgbClr val="26267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600" b="1" dirty="0">
              <a:solidFill>
                <a:srgbClr val="26267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600" b="1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                  Т.В. Брагина, педагог-психолог </a:t>
            </a:r>
          </a:p>
          <a:p>
            <a:pPr algn="ctr"/>
            <a:r>
              <a:rPr lang="ru-RU" altLang="ru-RU" sz="1600" b="1" dirty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ГБУ «Центр диагностики и консультирования» КК</a:t>
            </a:r>
            <a:endParaRPr lang="ru-RU" altLang="ru-RU" sz="1600" b="1" dirty="0">
              <a:solidFill>
                <a:srgbClr val="2626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араллелограмм 24"/>
          <p:cNvSpPr/>
          <p:nvPr/>
        </p:nvSpPr>
        <p:spPr>
          <a:xfrm>
            <a:off x="-36512" y="55913"/>
            <a:ext cx="9156849" cy="949954"/>
          </a:xfrm>
          <a:prstGeom prst="parallelogram">
            <a:avLst>
              <a:gd name="adj" fmla="val 37012"/>
            </a:avLst>
          </a:prstGeom>
          <a:solidFill>
            <a:schemeClr val="bg2">
              <a:lumMod val="9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осуществляющее психолого-педагогическую и медико-социальную помощь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диагностики и консультирования» Краснодарского края</a:t>
            </a:r>
            <a:endParaRPr lang="ru-RU" sz="14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Параллелограмм 25"/>
          <p:cNvSpPr/>
          <p:nvPr/>
        </p:nvSpPr>
        <p:spPr>
          <a:xfrm>
            <a:off x="7639325" y="3244441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араллелограмм 26"/>
          <p:cNvSpPr/>
          <p:nvPr/>
        </p:nvSpPr>
        <p:spPr>
          <a:xfrm>
            <a:off x="399383" y="1520791"/>
            <a:ext cx="513117" cy="360034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араллелограмм 27"/>
          <p:cNvSpPr/>
          <p:nvPr/>
        </p:nvSpPr>
        <p:spPr>
          <a:xfrm>
            <a:off x="7942439" y="3581099"/>
            <a:ext cx="748263" cy="427584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араллелограмм 29"/>
          <p:cNvSpPr/>
          <p:nvPr/>
        </p:nvSpPr>
        <p:spPr>
          <a:xfrm>
            <a:off x="959902" y="2154778"/>
            <a:ext cx="479496" cy="292387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18"/>
          <p:cNvSpPr/>
          <p:nvPr/>
        </p:nvSpPr>
        <p:spPr>
          <a:xfrm>
            <a:off x="389240" y="2915120"/>
            <a:ext cx="479496" cy="292387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араллелограмм 22"/>
          <p:cNvSpPr/>
          <p:nvPr/>
        </p:nvSpPr>
        <p:spPr>
          <a:xfrm>
            <a:off x="508873" y="223367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араллелограмм 31"/>
          <p:cNvSpPr/>
          <p:nvPr/>
        </p:nvSpPr>
        <p:spPr>
          <a:xfrm>
            <a:off x="7927880" y="4690334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араллелограмм 32"/>
          <p:cNvSpPr/>
          <p:nvPr/>
        </p:nvSpPr>
        <p:spPr>
          <a:xfrm>
            <a:off x="8175938" y="5005439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араллелограмм 33"/>
          <p:cNvSpPr/>
          <p:nvPr/>
        </p:nvSpPr>
        <p:spPr>
          <a:xfrm>
            <a:off x="450911" y="560048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араллелограмм 34"/>
          <p:cNvSpPr/>
          <p:nvPr/>
        </p:nvSpPr>
        <p:spPr>
          <a:xfrm>
            <a:off x="495598" y="4811406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араллелограмм 35"/>
          <p:cNvSpPr/>
          <p:nvPr/>
        </p:nvSpPr>
        <p:spPr>
          <a:xfrm>
            <a:off x="7845042" y="1314573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араллелограмм 36"/>
          <p:cNvSpPr/>
          <p:nvPr/>
        </p:nvSpPr>
        <p:spPr>
          <a:xfrm>
            <a:off x="7828031" y="2142460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араллелограмм 37"/>
          <p:cNvSpPr/>
          <p:nvPr/>
        </p:nvSpPr>
        <p:spPr>
          <a:xfrm>
            <a:off x="8175937" y="1667332"/>
            <a:ext cx="604269" cy="426986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>
            <a:off x="897515" y="5040689"/>
            <a:ext cx="604269" cy="426986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43351" y="2646679"/>
            <a:ext cx="7734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«Алгоритм работы с ИПРА ребёнка-инвалида в программном комплексе СКИПРА»</a:t>
            </a:r>
            <a:endParaRPr lang="ru-RU" sz="4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52" y="47971"/>
            <a:ext cx="1719221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57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8025" y="82996"/>
            <a:ext cx="1719221" cy="18188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98583" y="206924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6. </a:t>
            </a:r>
            <a:r>
              <a:rPr lang="ru-RU" dirty="0" smtClean="0"/>
              <a:t>Для подготовки к выгрузке ИПРА ребёнка-инвалида находим </a:t>
            </a:r>
            <a:r>
              <a:rPr lang="ru-RU" dirty="0"/>
              <a:t>столбец «Действителен по» и нажимаем на название этого столбца.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124" y="1084159"/>
            <a:ext cx="7632848" cy="21511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542" y="2481873"/>
            <a:ext cx="3749365" cy="7251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1855" y="1650732"/>
            <a:ext cx="538898" cy="69337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23124" y="3205319"/>
            <a:ext cx="77533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Список синхронизируется по дате по принципу нарастания. </a:t>
            </a:r>
            <a:endParaRPr lang="ru-RU" sz="1600" dirty="0" smtClean="0"/>
          </a:p>
          <a:p>
            <a:pPr algn="just"/>
            <a:r>
              <a:rPr lang="ru-RU" sz="1600" dirty="0" smtClean="0"/>
              <a:t>Если </a:t>
            </a:r>
            <a:r>
              <a:rPr lang="ru-RU" sz="1600" dirty="0"/>
              <a:t>видим  </a:t>
            </a:r>
            <a:r>
              <a:rPr lang="ru-RU" sz="1600" dirty="0" smtClean="0"/>
              <a:t>  </a:t>
            </a:r>
            <a:r>
              <a:rPr lang="ru-RU" sz="1600" dirty="0" smtClean="0"/>
              <a:t>  </a:t>
            </a:r>
            <a:r>
              <a:rPr lang="ru-RU" sz="1600" dirty="0"/>
              <a:t>столбце под названием «Ребёнок?»  напротив фамилии ребёнка-инвалида, то понимаем, что её необходимо </a:t>
            </a:r>
            <a:r>
              <a:rPr lang="ru-RU" sz="1600" dirty="0" smtClean="0"/>
              <a:t>закрыть и/или заполнить </a:t>
            </a:r>
            <a:r>
              <a:rPr lang="ru-RU" sz="1600" dirty="0"/>
              <a:t>и заходим в ИПРА, кликнув на фамилию.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1760" y="3483509"/>
            <a:ext cx="292633" cy="22557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366" y="4282537"/>
            <a:ext cx="7632848" cy="241688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8084" y="5113678"/>
            <a:ext cx="286537" cy="146316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213383" y="4982595"/>
            <a:ext cx="538898" cy="6933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34" y="5143745"/>
            <a:ext cx="3749365" cy="143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50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78" y="189508"/>
            <a:ext cx="1719221" cy="19447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35696" y="483626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5.5. В случае выполнения мероприятий, меняем результат «Не выполнено» на «Выполнено». ИПРА готова к выгрузке. </a:t>
            </a:r>
          </a:p>
          <a:p>
            <a:r>
              <a:rPr lang="ru-RU" sz="1600" dirty="0" smtClean="0"/>
              <a:t>В случае же невыполнения ИПРА необходимо заполнить строку «Причина неисполнения», кликнув по ней и, выбрав причину из списка. Затем необходимо нажать на значок «дискета» для сохранения. 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75" y="2061298"/>
            <a:ext cx="8247398" cy="44504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90" y="4063047"/>
            <a:ext cx="573074" cy="274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6416" y="3620048"/>
            <a:ext cx="286537" cy="4633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03648" y="2348880"/>
            <a:ext cx="50405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39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78" y="189508"/>
            <a:ext cx="1719221" cy="19447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35696" y="483626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Ставим </a:t>
            </a:r>
            <a:r>
              <a:rPr lang="ru-RU" sz="1600" dirty="0"/>
              <a:t>дату исполнения </a:t>
            </a:r>
            <a:r>
              <a:rPr lang="ru-RU" sz="1600" dirty="0" smtClean="0"/>
              <a:t>(</a:t>
            </a:r>
            <a:r>
              <a:rPr lang="ru-RU" sz="1600" dirty="0" smtClean="0"/>
              <a:t>по </a:t>
            </a:r>
            <a:r>
              <a:rPr lang="ru-RU" sz="1600" dirty="0"/>
              <a:t>умолчанию проставляется текущая </a:t>
            </a:r>
            <a:r>
              <a:rPr lang="ru-RU" sz="1600" dirty="0" smtClean="0"/>
              <a:t>дата)не </a:t>
            </a:r>
            <a:r>
              <a:rPr lang="ru-RU" sz="1600" dirty="0"/>
              <a:t>позднее, чем за месяц до Срока исполнения ИПРА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3" y="1362519"/>
            <a:ext cx="8208913" cy="45867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2852936"/>
            <a:ext cx="920576" cy="5669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9" y="3501008"/>
            <a:ext cx="664522" cy="5913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75656" y="1916832"/>
            <a:ext cx="612543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620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78" y="189508"/>
            <a:ext cx="1719221" cy="19447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35696" y="483626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Также, необходимо помнить, что ИПРА ребёнка-инвалида </a:t>
            </a:r>
            <a:r>
              <a:rPr lang="ru-RU" sz="1600" dirty="0" smtClean="0"/>
              <a:t>после </a:t>
            </a:r>
            <a:r>
              <a:rPr lang="ru-RU" sz="1600" dirty="0" smtClean="0"/>
              <a:t>распределения попадают в подведомства и их необходимо заполнить в течение 3-х рабочих дней. Проверить их наличие можно пройдя по вкладке «Посмотреть»</a:t>
            </a:r>
            <a:endParaRPr lang="ru-RU" sz="1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151" y="5949280"/>
            <a:ext cx="1154483" cy="4464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854825"/>
            <a:ext cx="7559695" cy="45604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0" y="3212976"/>
            <a:ext cx="926672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08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1719221" cy="19447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35696" y="483626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</a:t>
            </a:r>
            <a:r>
              <a:rPr lang="ru-RU" dirty="0"/>
              <a:t>. На странице «Главная» заходим во вкладку «Подведомства»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4588"/>
          <a:stretch/>
        </p:blipFill>
        <p:spPr>
          <a:xfrm>
            <a:off x="611952" y="1412776"/>
            <a:ext cx="8217768" cy="45365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5589240"/>
            <a:ext cx="5925826" cy="2000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107455"/>
            <a:ext cx="810838" cy="7742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7606" y="2261914"/>
            <a:ext cx="1261981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76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1719221" cy="19447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35696" y="483626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</a:t>
            </a:r>
            <a:r>
              <a:rPr lang="ru-RU" dirty="0"/>
              <a:t>. Находим своё </a:t>
            </a:r>
            <a:r>
              <a:rPr lang="ru-RU" dirty="0" smtClean="0"/>
              <a:t>подведомство и заходим </a:t>
            </a:r>
            <a:r>
              <a:rPr lang="ru-RU" dirty="0"/>
              <a:t>во </a:t>
            </a:r>
            <a:r>
              <a:rPr lang="ru-RU" dirty="0" smtClean="0"/>
              <a:t>вкладку, кликнув на название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4671"/>
          <a:stretch/>
        </p:blipFill>
        <p:spPr>
          <a:xfrm>
            <a:off x="683568" y="1412776"/>
            <a:ext cx="7559695" cy="51375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490" y="3356992"/>
            <a:ext cx="1091279" cy="2804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776" y="2968054"/>
            <a:ext cx="731583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19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1719221" cy="19447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35696" y="483626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</a:t>
            </a:r>
            <a:r>
              <a:rPr lang="ru-RU" dirty="0"/>
              <a:t>. </a:t>
            </a:r>
            <a:r>
              <a:rPr lang="ru-RU" dirty="0" smtClean="0"/>
              <a:t>Для заполнения распределённой ИПРА ребёнка-инвалида находим </a:t>
            </a:r>
            <a:r>
              <a:rPr lang="ru-RU" dirty="0"/>
              <a:t>столбец </a:t>
            </a:r>
            <a:r>
              <a:rPr lang="ru-RU" dirty="0" smtClean="0"/>
              <a:t>«Дата протокола» </a:t>
            </a:r>
            <a:r>
              <a:rPr lang="ru-RU" dirty="0"/>
              <a:t>и нажимаем на название этого столбца.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362" y="1340493"/>
            <a:ext cx="7632848" cy="19767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543" y="2481873"/>
            <a:ext cx="2823402" cy="7251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0424" y="1800470"/>
            <a:ext cx="538898" cy="69337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73360" y="3362959"/>
            <a:ext cx="76297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3.1. Список </a:t>
            </a:r>
            <a:r>
              <a:rPr lang="ru-RU" sz="1600" dirty="0"/>
              <a:t>синхронизируется по дате по принципу нарастания. </a:t>
            </a:r>
            <a:endParaRPr lang="ru-RU" sz="1600" dirty="0" smtClean="0"/>
          </a:p>
          <a:p>
            <a:r>
              <a:rPr lang="ru-RU" sz="1600" dirty="0" smtClean="0"/>
              <a:t>Если </a:t>
            </a:r>
            <a:r>
              <a:rPr lang="ru-RU" sz="1600" dirty="0"/>
              <a:t>видим  </a:t>
            </a:r>
            <a:r>
              <a:rPr lang="ru-RU" sz="1600" dirty="0" smtClean="0"/>
              <a:t>     в </a:t>
            </a:r>
            <a:r>
              <a:rPr lang="ru-RU" sz="1600" dirty="0"/>
              <a:t>столбце под названием «Ребёнок?»  напротив фамилии ребёнка-инвалида, то понимаем, что её необходимо заполнить и заходим в ИПРА, кликнув на фамилию.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361" y="4394550"/>
            <a:ext cx="7557009" cy="241882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3648" y="5485022"/>
            <a:ext cx="2664297" cy="12708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3249" y="5468400"/>
            <a:ext cx="286537" cy="125342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3611" y="3680250"/>
            <a:ext cx="292633" cy="2255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669" y="1549055"/>
            <a:ext cx="627692" cy="642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895" y="4554329"/>
            <a:ext cx="627692" cy="6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35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78" y="189508"/>
            <a:ext cx="1719221" cy="19447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35696" y="483626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</a:t>
            </a:r>
            <a:r>
              <a:rPr lang="ru-RU" dirty="0"/>
              <a:t>. </a:t>
            </a:r>
            <a:r>
              <a:rPr lang="ru-RU" dirty="0" smtClean="0"/>
              <a:t>Здесь </a:t>
            </a:r>
            <a:r>
              <a:rPr lang="ru-RU" dirty="0"/>
              <a:t>нам нужна вкладка «Мероприятия ИПРА»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11672"/>
          <a:stretch/>
        </p:blipFill>
        <p:spPr>
          <a:xfrm>
            <a:off x="411296" y="1413499"/>
            <a:ext cx="8121143" cy="48965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659" y="2566171"/>
            <a:ext cx="829128" cy="7193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503" y="5589240"/>
            <a:ext cx="3749365" cy="1467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657" y="2064817"/>
            <a:ext cx="654862" cy="21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54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78" y="189508"/>
            <a:ext cx="1719221" cy="19447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35696" y="483626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Шаг 5. Заполняем поля вкладки «мероприятий» согласно имеющейся у Вас информации из предлагаемого меню вкладок.</a:t>
            </a:r>
          </a:p>
          <a:p>
            <a:pPr algn="just"/>
            <a:r>
              <a:rPr lang="ru-RU" sz="1600" dirty="0"/>
              <a:t>5.1. Выбираем программу, согласно заключению ПМПК, в случае необращения </a:t>
            </a:r>
            <a:r>
              <a:rPr lang="ru-RU" sz="1600" dirty="0" smtClean="0"/>
              <a:t>родителей (законных представителей, </a:t>
            </a:r>
            <a:r>
              <a:rPr lang="ru-RU" sz="1600" dirty="0"/>
              <a:t>ставим «общеобразовательную </a:t>
            </a:r>
            <a:r>
              <a:rPr lang="ru-RU" sz="1600" dirty="0" smtClean="0"/>
              <a:t>программу», </a:t>
            </a:r>
            <a:r>
              <a:rPr lang="ru-RU" sz="1600" dirty="0"/>
              <a:t>так как по </a:t>
            </a:r>
            <a:r>
              <a:rPr lang="ru-RU" sz="1600" dirty="0" smtClean="0"/>
              <a:t>Закону </a:t>
            </a:r>
            <a:r>
              <a:rPr lang="ru-RU" sz="1600" dirty="0"/>
              <a:t>РФ «Об </a:t>
            </a:r>
            <a:r>
              <a:rPr lang="ru-RU" sz="1600" dirty="0" smtClean="0"/>
              <a:t>образовании в РФ» </a:t>
            </a:r>
            <a:r>
              <a:rPr lang="ru-RU" sz="1600" dirty="0"/>
              <a:t>все дети имеют право на образование.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26" y="2053286"/>
            <a:ext cx="8451494" cy="45786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1497" y="4020523"/>
            <a:ext cx="841321" cy="1280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199" y="4509120"/>
            <a:ext cx="841321" cy="128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1497" y="4216318"/>
            <a:ext cx="841321" cy="128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035" y="2419940"/>
            <a:ext cx="841321" cy="12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0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78" y="189508"/>
            <a:ext cx="1719221" cy="19447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35696" y="483626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5.2. Выбираем образовательную организацию, которая осуществляет мероприятия по образовательной программе. В случае необращения, образовательное учреждение выбирается по прописке ребёнка-инвалида</a:t>
            </a:r>
            <a:r>
              <a:rPr lang="ru-RU" sz="1600" dirty="0" smtClean="0"/>
              <a:t>. У</a:t>
            </a:r>
            <a:r>
              <a:rPr lang="ru-RU" sz="1600" dirty="0" smtClean="0"/>
              <a:t>казывайте </a:t>
            </a:r>
            <a:r>
              <a:rPr lang="ru-RU" sz="1600" dirty="0"/>
              <a:t>сразу весь перечень планируемых к оказанию услуг по каждому мероприятию, отметку о </a:t>
            </a:r>
            <a:r>
              <a:rPr lang="ru-RU" sz="1600" dirty="0" smtClean="0"/>
              <a:t>выполнении </a:t>
            </a:r>
            <a:r>
              <a:rPr lang="ru-RU" sz="1600" dirty="0"/>
              <a:t>и дату выполнения указывайте после фактического выполнения услуги.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296066"/>
            <a:ext cx="8451495" cy="44321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3284984"/>
            <a:ext cx="1182727" cy="10546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91680" y="2852936"/>
            <a:ext cx="57606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012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78" y="189508"/>
            <a:ext cx="1719221" cy="19447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35696" y="483626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5.3. </a:t>
            </a:r>
            <a:r>
              <a:rPr lang="ru-RU" sz="1600" dirty="0" smtClean="0"/>
              <a:t>Выбираем результат выполнения ИПРА «Не выполнено</a:t>
            </a:r>
            <a:r>
              <a:rPr lang="ru-RU" sz="1600" dirty="0" smtClean="0"/>
              <a:t>» (устанавливается по умолчанию при распределении) </a:t>
            </a:r>
            <a:r>
              <a:rPr lang="ru-RU" sz="1600" dirty="0" smtClean="0"/>
              <a:t>и кликаем на кнопку «Добавить» 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362518"/>
            <a:ext cx="7848872" cy="45867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785" y="4255858"/>
            <a:ext cx="835224" cy="1341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3982202"/>
            <a:ext cx="835224" cy="1341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256" y="3321073"/>
            <a:ext cx="664522" cy="59136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07704" y="1844824"/>
            <a:ext cx="576064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536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78" y="189508"/>
            <a:ext cx="1719221" cy="19447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35696" y="483626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Обращаем внимание, что в некоторых ИПРА могут быть несколько окон для заполнения во вкладке «Мероприятия». Необходимо заполнять по вышеуказанному алгоритму все окна, имеющиеся до окна «Прогнозы и потенциал» 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42" y="3429000"/>
            <a:ext cx="573074" cy="2743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953" y="1533213"/>
            <a:ext cx="7267062" cy="27386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26" y="1859957"/>
            <a:ext cx="573074" cy="2743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953" y="4430742"/>
            <a:ext cx="7267062" cy="24272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151" y="5949280"/>
            <a:ext cx="1154483" cy="4464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815" y="5634358"/>
            <a:ext cx="926672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20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5548</TotalTime>
  <Words>468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Анатольевна</dc:creator>
  <cp:lastModifiedBy>Пользователь Windows</cp:lastModifiedBy>
  <cp:revision>300</cp:revision>
  <cp:lastPrinted>2016-10-28T09:22:46Z</cp:lastPrinted>
  <dcterms:created xsi:type="dcterms:W3CDTF">2014-12-22T09:35:09Z</dcterms:created>
  <dcterms:modified xsi:type="dcterms:W3CDTF">2022-12-07T08:32:12Z</dcterms:modified>
</cp:coreProperties>
</file>