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68" r:id="rId2"/>
  </p:sldMasterIdLst>
  <p:notesMasterIdLst>
    <p:notesMasterId r:id="rId19"/>
  </p:notesMasterIdLst>
  <p:sldIdLst>
    <p:sldId id="283" r:id="rId3"/>
    <p:sldId id="295" r:id="rId4"/>
    <p:sldId id="313" r:id="rId5"/>
    <p:sldId id="314" r:id="rId6"/>
    <p:sldId id="297" r:id="rId7"/>
    <p:sldId id="306" r:id="rId8"/>
    <p:sldId id="303" r:id="rId9"/>
    <p:sldId id="315" r:id="rId10"/>
    <p:sldId id="307" r:id="rId11"/>
    <p:sldId id="309" r:id="rId12"/>
    <p:sldId id="308" r:id="rId13"/>
    <p:sldId id="310" r:id="rId14"/>
    <p:sldId id="311" r:id="rId15"/>
    <p:sldId id="312" r:id="rId16"/>
    <p:sldId id="301" r:id="rId17"/>
    <p:sldId id="279" r:id="rId18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F91059D-5CC4-4C9D-8799-F8F93FDA8E61}">
          <p14:sldIdLst/>
        </p14:section>
        <p14:section name="Раздел без заголовка" id="{56E8FA6E-D87F-48E9-BEF3-563678A929B0}">
          <p14:sldIdLst>
            <p14:sldId id="283"/>
            <p14:sldId id="295"/>
            <p14:sldId id="313"/>
            <p14:sldId id="314"/>
            <p14:sldId id="297"/>
            <p14:sldId id="306"/>
            <p14:sldId id="303"/>
            <p14:sldId id="315"/>
            <p14:sldId id="307"/>
            <p14:sldId id="309"/>
            <p14:sldId id="308"/>
            <p14:sldId id="310"/>
            <p14:sldId id="311"/>
            <p14:sldId id="312"/>
            <p14:sldId id="30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FF99"/>
    <a:srgbClr val="D2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708" autoAdjust="0"/>
  </p:normalViewPr>
  <p:slideViewPr>
    <p:cSldViewPr>
      <p:cViewPr varScale="1">
        <p:scale>
          <a:sx n="109" d="100"/>
          <a:sy n="109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56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53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03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5FD6-056D-4D09-A4C6-5345AA94BF7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2424-2D33-48B7-AFAD-7551DC625484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287E-4C4C-465F-B8BB-73185DFFBABC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05CD-E665-449C-B76E-960B835A1FAD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98FD9-04B8-4E01-9807-B85C03E007C1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4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76250-3A10-45D9-AC0E-C3B22CB538ED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24802-542D-4DB5-906B-B0E06A2CCF72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7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C862C-918E-44A8-8AF1-AE8BA442FAAC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9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CE4CF-C23B-4DB5-B0E7-78688EC0CA34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A792E-F800-4313-87E8-71BCAB9E81D9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6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A7FC5-B597-47EC-B860-71ED5DDA30B6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208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D7D10-93BE-4D1E-878F-B9B1921BCEA4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0B3-A2F4-43EF-BEC2-1B3B9F5C26E2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674E2-ED96-4C1A-A3EB-504E48234F89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47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52CB9-ED9C-4CF1-BC06-EA603FD3D1E7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31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21DDB-9876-4D82-929B-2737A7D43DCE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A6B-EE73-4364-B9A5-D450A26E8E40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2CE2-047F-4ADD-97E1-59C14F10DCB6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03EA-804E-4942-A4B2-C466B1492A71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86D-B158-4ED7-926A-ADDBBE5EDB8D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4601-8F23-4C96-B238-CD4307D11428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323C-05C9-4BA9-90CC-98051398B46A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A3A1-AB3C-4B4F-9882-C556F8B058EF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B39D07-E851-4D74-A440-D76CF11BC3BD}" type="datetime1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12E134-0736-4CD2-A293-0CDA7CAC6924}" type="datetime1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26.09.2024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7908A-114A-4F5E-8283-A700CED6261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0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39263" y="1530757"/>
            <a:ext cx="804262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специалистов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безнадзорности, правонарушений и суицидального 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соглашения о сотрудничестве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взаимодействии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557984" y="1733879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463016" y="2713978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237129" y="2327849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998223" y="430363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8320947" y="4717029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942683" y="781694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8414965" y="320399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129572" y="1246968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>
            <a:off x="8129572" y="3563266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366302" y="5665378"/>
            <a:ext cx="38352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11" y="176776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1517668" y="4811406"/>
            <a:ext cx="7443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Сташкевич Евгения Ромуальдовна</a:t>
            </a:r>
          </a:p>
          <a:p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методической работе </a:t>
            </a:r>
            <a:endParaRPr lang="ru-RU" alt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диагностики и консультирования»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КК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педагог-психолог системы образования Краснодарского края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Коровина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Александровна</a:t>
            </a:r>
          </a:p>
          <a:p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ГБУ «Центр диагностики и консультирования» КК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1141" y="285344"/>
            <a:ext cx="6730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</a:t>
            </a:r>
            <a:endParaRPr lang="ru-RU" sz="160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психолого-педагогическую и </a:t>
            </a:r>
            <a:r>
              <a:rPr lang="ru-RU" sz="16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медико-социальную помощь                                                «Центр </a:t>
            </a:r>
            <a:r>
              <a:rPr lang="ru-RU" sz="16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 консультирования» Краснодарского края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77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9176048" cy="702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по суицидальной попытке 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(Приложение 5)</a:t>
            </a:r>
            <a:endParaRPr lang="ru-RU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 _______ Населенный пункт ______ МБОУ СОШ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072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пострадавшем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ФИО, дата рождения, класс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 семьи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на учете в комиссии по делам несовершеннолетних и защите их прав, диспансерном учете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ранее выявленного отклоняющегося поведения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образовательной организации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обучающихся в ОО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педагогов-психологов в ОО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Ставки педагогов-психологов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Совмещение (при наличии)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кабинета педагога-психолога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психолога, проводящего работу в данном классе, нагрузка, совмещение (с чем), стаж работы психологом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данной ОО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случая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ЧП.     Что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произошло.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совершения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Меры, принятые в ходе работы с конкретным лицом, осуществляющим суицидальную попытку, с его родителями, ближайшим окружением, педагогами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индивидуального плана сопровождения несовершеннолетнего (при возвращении в образовательную организацию), включает индивидуальную работу + групповую работу + с родителями + с педагогами.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с обучающимися: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групповые (в рамках первичной профилактики);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выявление вероятной «группы риска» (ФИО), разработка индивидуальных планов сопровождения обучающихся.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индивидуальной психологической помощи педагогам и родителям с целью стабилизации психоэмоционального состояния (по запросу).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профилактике                                                        ФИО</a:t>
            </a:r>
            <a:endParaRPr lang="ru-RU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2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8424" y="332656"/>
            <a:ext cx="80755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специалистов системы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факту завершенного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 (третичная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профилактика)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10725"/>
            <a:ext cx="1828959" cy="18716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844824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по профилактике муниципального управления образования проясняет информацию о чрезвычайном происшествии в образовательной организации, оповещает муниципальных мобильных психологов о необходимости выезда в образовательную организацию по факту чрезвычайного происшествия, получает консультативную и методическую помощь у специалистов ГБУ «Центр диагностики и консультирования» КК (по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3-х рабочих дней ответственный по профилактике муниципального управления образования получает от образовательной организации следующую документацию: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завершенному суициду (Приложение 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ИППС на обучающихся выявленной «группы риска» (с подписями ответственных за реализацию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муниципального управления образования оперативно предоставляет информацию о проведенной работе по факту чрезвычайного происшествия, полученную от образовательной организации, специалисту ГБУ «Центр диагностики и консультирования» КК.</a:t>
            </a:r>
          </a:p>
        </p:txBody>
      </p:sp>
    </p:spTree>
    <p:extLst>
      <p:ext uri="{BB962C8B-B14F-4D97-AF65-F5344CB8AC3E}">
        <p14:creationId xmlns:p14="http://schemas.microsoft.com/office/powerpoint/2010/main" val="8136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28" y="21142"/>
            <a:ext cx="9036496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по завершенному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суициду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(Приложение 6) 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 _______ Населенный пункт ______ Школа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пострадавшем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ФИО, дата рождения, класс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 семьи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на учете в комиссии по делам несовершеннолетних и защите их прав, диспансерном учете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ранее выявленного отклоняющегося поведения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образовательной организации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обучающихся в ОО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педагогов-психологов в ОО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Ставки педагогов-психологов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Совмещение (при наличии)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кабинета педагога-психолога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психолога, проводящего работу в данном классе, нагрузка, совмещение (с чем), стаж работы психологом в данной ОО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случая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ЧП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произошло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совершения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3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404664"/>
            <a:ext cx="8712968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работа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обучающимися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(групповая – дебрифинг, индивидуальная –работа с «группой риска» и по запросу (сиблинги, друзья из других классов).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Оказана психологическая помощь мобильным психологом ФИО, обучающимся 11 класса с использованием метода «Дебрифинг». В качестве помощника для проведения психологической работы с обучающимися приглашена ФИО, педагог-психолог школы. В групповой работе приняли участие 16 обучающихся 11 класса, 3 человека отсутствовали по причине болезни.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класса узнали о том, что их одноклассник ФИО 21.03.2006 г.р. погиб, непосредственно перед проведением дебрифинга; ранее имели общую информацию о том, что он 12.09.2023 г.  самовольно покинул территорию учебного заведения и ведутся его поиски. Информацией о причинах его смерти никто не располагал. Со слов одноклассников конфликтов с обучающимися не было, отношения были ровные. Однако в последние дни в поведении мальчика наблюдались не свойственные его характеру проявления, такие как пониженный фон настроения, желание говорить всем «спасибо», более близкое общение с теми одноклассниками, с которыми ранее общался поверхностно, по-приятельски. Также со слов одноклассников, у ФИО неоднократно были конфликты с учителем ФИО. Последний конфликт состоялся 08.09.2023 г., в ходе которого, со слов одноклассников, ФИО учителя позвонил родителям ФИО ученика. С 09.09.2023 г. по 10.09.2023 г. обучающийся    ФИО был отпущен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откуда вернулся подавленный.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 ходе проведенной работы все одноклассники проявили переживание, сочувствие, непонимание («зачем он это сделал?»), у его друга Влада было неверие в произошедшие. С обучающимися 11 класса проработаны переживания на уровне эмоций и чувств. Сделаны акценты на ценности жизни, индивидуальной ответственности человека за свою жизнь, установке «никто не виноват». С целью снижения уровня тревожности, обучающиеся получили информацию о состояниях и симптомах, которые могут у них проявиться в ближайшем будущем, о том, что чувства и эмоции могут быть разного спектра, и это естественно и нормально для проживания состояния горя, также были предложены способы самопомощи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88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352928" cy="667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«группы риска»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(всего человек, их ФИО), какая работа с ними проведена.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результате дебрифинга была выделена «группа риска» в составе 5 человек: ФИО, ФИО, ФИО, ФИО, ФИО (лучший друг), проживавшие вместе, в одной комнате. Мобильными психологами проведены индивидуальные беседы (при необходимости можно более подробно описать конкретную работу). 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педагогами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(групповая – совещание, индивидуальная – по запросу).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педагогами образовательной организации была проведена беседа о профессиональной позиции педагога в чрезвычайной ситуации. Сделан акцент на поддержке обучающихся и важности выработки единой информационной версии по случаю.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индивидуальная работа с классным руководителем 11 класса ФИО по снятию острого стресса и чувства вины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	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 (законными представителями)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(групповая – собрание по выработке единой версии произошедшего, индивидуальная – психологическая помощь с целью стабилизации психоэмоционального состояния – по запросу).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работы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Проведение мероприятий с обучающимися: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групповые (в рамках первичной профилактики);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для выявленной «группы риска» (ФИО) разработать индивидуальные планы сопровождения обучающихся (индивидуальная работа + групповая работа + с родителями + с педагогами).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Оказание индивидуальной психологической помощи педагогам и родителям с целью стабилизации психоэмоционального состояния (по запросу).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профилактике                                                        ФИО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3429000"/>
            <a:ext cx="2664296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29" y="223674"/>
            <a:ext cx="4579697" cy="6445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23675"/>
            <a:ext cx="43148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0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141" y="285344"/>
            <a:ext cx="6125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и медико-социальную помощь                                                «Центр </a:t>
            </a:r>
            <a:r>
              <a:rPr lang="ru-RU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 консультирования» Краснодарского края</a:t>
            </a:r>
            <a:endParaRPr lang="ru-RU" b="1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419181" y="4338924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582045" y="1297799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804876" y="481111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араллелограмм 10"/>
          <p:cNvSpPr/>
          <p:nvPr/>
        </p:nvSpPr>
        <p:spPr>
          <a:xfrm>
            <a:off x="8127446" y="1769991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араллелограмм 11"/>
          <p:cNvSpPr/>
          <p:nvPr/>
        </p:nvSpPr>
        <p:spPr>
          <a:xfrm>
            <a:off x="7451700" y="271918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467544" y="2880263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7884368" y="692696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170453" y="2160531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493" y="226998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4" descr="http://1bezposrednikov.ru/var/uploads/ann/photo/approved/13997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49" y="1769991"/>
            <a:ext cx="5379282" cy="28050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араллелограмм 18"/>
          <p:cNvSpPr/>
          <p:nvPr/>
        </p:nvSpPr>
        <p:spPr>
          <a:xfrm>
            <a:off x="7409207" y="4253136"/>
            <a:ext cx="576064" cy="472192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араллелограмм 19"/>
          <p:cNvSpPr/>
          <p:nvPr/>
        </p:nvSpPr>
        <p:spPr>
          <a:xfrm>
            <a:off x="7942690" y="3567757"/>
            <a:ext cx="576064" cy="472192"/>
          </a:xfrm>
          <a:prstGeom prst="parallelogram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79712" y="4260455"/>
            <a:ext cx="5184576" cy="1476164"/>
          </a:xfrm>
          <a:prstGeom prst="rect">
            <a:avLst/>
          </a:prstGeom>
          <a:solidFill>
            <a:srgbClr val="D5F4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8(861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992-66-73</a:t>
            </a:r>
            <a:r>
              <a:rPr lang="en-US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://cdik-center.ru/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почта: </a:t>
            </a:r>
            <a:r>
              <a:rPr lang="en-US" alt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diagn.prof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0643" y="5675309"/>
            <a:ext cx="6215396" cy="504056"/>
          </a:xfrm>
          <a:prstGeom prst="rect">
            <a:avLst/>
          </a:prstGeom>
          <a:solidFill>
            <a:srgbClr val="D5F4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18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26" y="100704"/>
            <a:ext cx="1719221" cy="17618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873" y="1484784"/>
            <a:ext cx="61593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42748"/>
            <a:ext cx="87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8235" y="41890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со всеми участниками образовательного процесса (первичная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185039"/>
            <a:ext cx="8064896" cy="325655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 на протяжении всего учебного года, предназначена для обучающихся всех возрастных категорий и направлена на воспитание позитивно ориентированной личности, формирование культуры здорового образа жизни, ценностных ориентаций, укрепление психического здоровья несовершеннолетних, формирование у них навыков конструктивного взаимодействия с окружающими, развитие коммуникативных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57" y="4725144"/>
            <a:ext cx="2556155" cy="19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26" y="100704"/>
            <a:ext cx="1719221" cy="17618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873" y="1484784"/>
            <a:ext cx="61593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42748"/>
            <a:ext cx="87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6354"/>
            <a:ext cx="81369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индивидуальной профилактической работы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оказавшимся в зоне потенциального риска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(вторичная профилактика)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66" y="4509120"/>
            <a:ext cx="2939945" cy="220641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6873" y="1489012"/>
            <a:ext cx="8148374" cy="325655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ClrTx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«группы риска» с целью предупреждения возникновения суицидальных попыток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суицидов</a:t>
            </a:r>
          </a:p>
          <a:p>
            <a:pPr marL="45720" indent="0" algn="just">
              <a:buClrTx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ClrTx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 информации об обучающихся, склонных к суицидальному поведению, вовлеченных в деструктивные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интернет-сообщества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26" y="100704"/>
            <a:ext cx="1719221" cy="17618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873" y="1484784"/>
            <a:ext cx="61593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42748"/>
            <a:ext cx="87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3401" y="340080"/>
            <a:ext cx="7776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специалистов системы образования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факту суицидальной попытки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(третичная профилактика)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185039"/>
            <a:ext cx="8064896" cy="109994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совершившими суицидальную попытку (незавершенный суицид)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3666400" cy="27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4658"/>
            <a:ext cx="1826860" cy="1872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44322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индивидуальной </a:t>
            </a:r>
            <a:endParaRPr lang="ru-RU" sz="2800" b="1" dirty="0" smtClean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</a:p>
          <a:p>
            <a:pPr lvl="0" algn="ctr"/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оказавшимся в зоне потенциального риска 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888" y="2564904"/>
            <a:ext cx="8352928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поступлении информации от специалиста муниципального управления образования об обучающемся, с выявленными суицидальными рисками в сети интернет,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предоставляет ответственному по профилактике муниципального управления образования в течение 3-х рабочих дней: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по суицидальному риску (Приложение 4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ИППС (с подписями ответственных за реализацию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характеристику обучающегося (подписанная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51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51000"/>
            <a:ext cx="1828959" cy="18716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9733" y="-24846"/>
            <a:ext cx="802073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индивидуального психолого-педагогического сопровождения обучающегося «группы риска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(Приложение 1)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43278"/>
              </p:ext>
            </p:extLst>
          </p:nvPr>
        </p:nvGraphicFramePr>
        <p:xfrm>
          <a:off x="1387343" y="633578"/>
          <a:ext cx="7433129" cy="1482435"/>
        </p:xfrm>
        <a:graphic>
          <a:graphicData uri="http://schemas.openxmlformats.org/drawingml/2006/table">
            <a:tbl>
              <a:tblPr firstRow="1" firstCol="1" bandRow="1"/>
              <a:tblGrid>
                <a:gridCol w="4768833">
                  <a:extLst>
                    <a:ext uri="{9D8B030D-6E8A-4147-A177-3AD203B41FA5}">
                      <a16:colId xmlns:a16="http://schemas.microsoft.com/office/drawing/2014/main" val="337304842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4003679354"/>
                    </a:ext>
                  </a:extLst>
                </a:gridCol>
              </a:tblGrid>
              <a:tr h="22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ФИО  обучающегося,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31438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Дата рождения обучающегося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421803"/>
                  </a:ext>
                </a:extLst>
              </a:tr>
              <a:tr h="174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ФИО родителей (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законных представителей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555561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Адрес места жительства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629377"/>
                  </a:ext>
                </a:extLst>
              </a:tr>
              <a:tr h="293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Ответственный за исполнение плана ИППС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(ФИО, должность)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29343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Сроки реализации плана ИППС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7896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199784" y="2146049"/>
            <a:ext cx="1944216" cy="447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План ИППС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разрабатывается на психолого-педагогическом консилиуме и реализуется классным руководителем, педагогом-психологом, социальным педагогом и другими специалистами и педагогами образовательной организации.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Ответственный за исполнение плана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ИППС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27225"/>
              </p:ext>
            </p:extLst>
          </p:nvPr>
        </p:nvGraphicFramePr>
        <p:xfrm>
          <a:off x="395535" y="2212726"/>
          <a:ext cx="6696745" cy="4651523"/>
        </p:xfrm>
        <a:graphic>
          <a:graphicData uri="http://schemas.openxmlformats.org/drawingml/2006/table">
            <a:tbl>
              <a:tblPr firstRow="1" firstCol="1" bandRow="1"/>
              <a:tblGrid>
                <a:gridCol w="456514">
                  <a:extLst>
                    <a:ext uri="{9D8B030D-6E8A-4147-A177-3AD203B41FA5}">
                      <a16:colId xmlns:a16="http://schemas.microsoft.com/office/drawing/2014/main" val="1941655833"/>
                    </a:ext>
                  </a:extLst>
                </a:gridCol>
                <a:gridCol w="4656055">
                  <a:extLst>
                    <a:ext uri="{9D8B030D-6E8A-4147-A177-3AD203B41FA5}">
                      <a16:colId xmlns:a16="http://schemas.microsoft.com/office/drawing/2014/main" val="1577728852"/>
                    </a:ext>
                  </a:extLst>
                </a:gridCol>
                <a:gridCol w="596513">
                  <a:extLst>
                    <a:ext uri="{9D8B030D-6E8A-4147-A177-3AD203B41FA5}">
                      <a16:colId xmlns:a16="http://schemas.microsoft.com/office/drawing/2014/main" val="1839065949"/>
                    </a:ext>
                  </a:extLst>
                </a:gridCol>
                <a:gridCol w="987663">
                  <a:extLst>
                    <a:ext uri="{9D8B030D-6E8A-4147-A177-3AD203B41FA5}">
                      <a16:colId xmlns:a16="http://schemas.microsoft.com/office/drawing/2014/main" val="959867618"/>
                    </a:ext>
                  </a:extLst>
                </a:gridCol>
              </a:tblGrid>
              <a:tr h="461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 (ФИО, должность)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671312"/>
                  </a:ext>
                </a:extLst>
              </a:tr>
              <a:tr h="461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индивидуальных особенностей обучающего «группы риска» (с указанием диагностических  методик)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184161"/>
                  </a:ext>
                </a:extLst>
              </a:tr>
              <a:tr h="76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направлений работы специалистов, реализующих план ИППС (с учетом индивидуальных особенностей обучающего и причин проявления признаков суицидального поведения)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61766"/>
                  </a:ext>
                </a:extLst>
              </a:tr>
              <a:tr h="461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рекомендаций для педагогов по работе с обучающимся «группы риска» (в том числе его родителями (законными представителями))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397647"/>
                  </a:ext>
                </a:extLst>
              </a:tr>
              <a:tr h="461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профилактических мероприятий, коррекционных занятий, бесед и других форм работы с обучающимся «группы риска»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956960"/>
                  </a:ext>
                </a:extLst>
              </a:tr>
              <a:tr h="153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Темы занятий, бесед, мероприятий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22908"/>
                  </a:ext>
                </a:extLst>
              </a:tr>
              <a:tr h="307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Консультирование педагогов по вопросам взаимодействия с обучающимся «группы риска»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46212"/>
                  </a:ext>
                </a:extLst>
              </a:tr>
              <a:tr h="307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Консультирование родителей по вопросам воспитания и обучения (проблемные вопросы)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970981"/>
                  </a:ext>
                </a:extLst>
              </a:tr>
              <a:tr h="153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Темы консультаций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7467"/>
                  </a:ext>
                </a:extLst>
              </a:tr>
              <a:tr h="153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компетентности родителей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154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3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6698" y="260648"/>
            <a:ext cx="8028384" cy="5864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b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исполнительной власти субъектов Российской Федерации, </a:t>
            </a:r>
            <a:b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государственное управление в сфере образования, по отработке поступивших сведений </a:t>
            </a:r>
            <a:b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вероятных суицидальных рисках в отношении обучающихся, выявленных по цифровым </a:t>
            </a:r>
            <a:r>
              <a:rPr lang="ru-RU" sz="18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следам </a:t>
            </a:r>
            <a:r>
              <a:rPr lang="ru-RU" sz="1800" i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4)</a:t>
            </a:r>
            <a:endParaRPr lang="ru-RU" sz="1800" i="1" dirty="0">
              <a:ln w="0"/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44624"/>
            <a:ext cx="1822862" cy="18716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8895" y="2060848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1. Общие сведения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Информация о специалистах, органах, учреждениях, организациях, принимавших участие в пределах своей компетенции в отработке поступивших сведений о суицидальных рисках в отношении обучающегося (далее – отработка)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2. Информация о нахождении в «группе риска» Лица, в отношении которого поступили сведения о суицидальных рисках (далее – Лицо)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Находилось ли Лицо в «группе риска» до поступления сведений о суицидальных рисках в отношении него?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нахождении Лица в «группе риска» до поступления сведений суицидальных рисках, укажите, какая ранее проводилась профилактическая работа в отношении него.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0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6698" y="260648"/>
            <a:ext cx="8028384" cy="5864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b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исполнительной власти субъектов Российской Федерации, </a:t>
            </a:r>
            <a:b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государственное управление в сфере образования, по отработке поступивших сведений </a:t>
            </a:r>
            <a:b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вероятных суицидальных рисках в отношении обучающихся, выявленных по цифровым </a:t>
            </a:r>
            <a:r>
              <a:rPr lang="ru-RU" sz="180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следам </a:t>
            </a:r>
            <a:r>
              <a:rPr lang="ru-RU" sz="1800" i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4)</a:t>
            </a:r>
            <a:endParaRPr lang="ru-RU" sz="1800" i="1" dirty="0">
              <a:ln w="0"/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44624"/>
            <a:ext cx="1822862" cy="18716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2060848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3. Информация о подтверждении 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неподтверждении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наличия суицидальных рисков у Лица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Информация о подтверждении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неподтверждении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наличия суицидальных рисков у Лица. На основании каких данных сделан вывод о наличии / отсутствии суицидальных рисков?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4. Меры, принятые в процессе отработки сведений о суицидальных рисках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Меры, принятые в ходе работы с конкретным Лицом, имеющим суицидальные риски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Меры, принятые в ходе отработки (при их наличии) по взаимодействию с иными лицами (указать, с кем), помимо Лица, имеющего суицидальные риски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Меры, принятые в ходе отработки (при их наличии), способствующие повышению эффективности деятельности по профилактике суицидального поведения обучающихся на уровне субъекта Российской Федерации / муниципального образования / образовательной организации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0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5966" y="25155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специалистов системы образования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факту суицидальной попытки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третичная профилактика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16632"/>
            <a:ext cx="1828959" cy="18716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77281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Ответственный по профилактике муниципального управления образования проясняет информацию о чрезвычайном происшествии в образовательной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3-х рабочих дней ответственный по профилактике муниципального управления образования получает от образовательной организации следующую документацию: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справку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суицидальной попытке (Приложение 5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ИППС (с подписями ответственных за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реализацию)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обучающегося (подписанная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профилактике муниципального управления образования оперативно предоставляет информацию о проведенной работе по факту чрезвычайного происшествия, полученную от образовательной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организацией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ответственному по профилактике в муниципальное управление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предоставляется отчет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завершении или продлении индивидуального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обучающегося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3 рабочих дней после заседания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ППк</a:t>
            </a:r>
          </a:p>
        </p:txBody>
      </p:sp>
    </p:spTree>
    <p:extLst>
      <p:ext uri="{BB962C8B-B14F-4D97-AF65-F5344CB8AC3E}">
        <p14:creationId xmlns:p14="http://schemas.microsoft.com/office/powerpoint/2010/main" val="37456047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5270</TotalTime>
  <Words>1504</Words>
  <Application>Microsoft Office PowerPoint</Application>
  <PresentationFormat>Экран (4:3)</PresentationFormat>
  <Paragraphs>198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SimSun</vt:lpstr>
      <vt:lpstr>Arial</vt:lpstr>
      <vt:lpstr>Calibri</vt:lpstr>
      <vt:lpstr>Georgia</vt:lpstr>
      <vt:lpstr>Times New Roman</vt:lpstr>
      <vt:lpstr>Trebuchet MS</vt:lpstr>
      <vt:lpstr>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 органов исполнительной власти субъектов Российской Федерации,  осуществляющих государственное управление в сфере образования, по отработке поступивших сведений  о вероятных суицидальных рисках в отношении обучающихся, выявленных по цифровым следам (Приложение 4)</vt:lpstr>
      <vt:lpstr>ОТВЕТ органов исполнительной власти субъектов Российской Федерации,  осуществляющих государственное управление в сфере образования, по отработке поступивших сведений  о вероятных суицидальных рисках в отношении обучающихся, выявленных по цифровым следам (Приложение 4)</vt:lpstr>
      <vt:lpstr>Презентация PowerPoint</vt:lpstr>
      <vt:lpstr>Презентация PowerPoint</vt:lpstr>
      <vt:lpstr>Порядок действий специалистов системы образования по факту завершенного суицида (третичная профилактика)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Пользователь</cp:lastModifiedBy>
  <cp:revision>388</cp:revision>
  <cp:lastPrinted>2021-04-06T13:08:59Z</cp:lastPrinted>
  <dcterms:created xsi:type="dcterms:W3CDTF">2014-12-22T09:35:09Z</dcterms:created>
  <dcterms:modified xsi:type="dcterms:W3CDTF">2024-09-26T09:18:41Z</dcterms:modified>
</cp:coreProperties>
</file>