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80" r:id="rId3"/>
    <p:sldId id="256" r:id="rId4"/>
    <p:sldId id="257" r:id="rId5"/>
    <p:sldId id="258" r:id="rId6"/>
    <p:sldId id="279" r:id="rId7"/>
    <p:sldId id="268" r:id="rId8"/>
    <p:sldId id="267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6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F4FF"/>
    <a:srgbClr val="0F243D"/>
    <a:srgbClr val="B9EDFF"/>
    <a:srgbClr val="9BE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араллелограмм 2"/>
          <p:cNvSpPr/>
          <p:nvPr/>
        </p:nvSpPr>
        <p:spPr>
          <a:xfrm>
            <a:off x="539552" y="135586"/>
            <a:ext cx="8064896" cy="949954"/>
          </a:xfrm>
          <a:prstGeom prst="parallelogram">
            <a:avLst>
              <a:gd name="adj" fmla="val 37012"/>
            </a:avLst>
          </a:prstGeom>
          <a:solidFill>
            <a:srgbClr val="D5F4FF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dirty="0" smtClean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Государственное </a:t>
            </a:r>
            <a:r>
              <a:rPr lang="ru-RU" sz="1400" b="1" dirty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учреждение, </a:t>
            </a:r>
            <a:r>
              <a:rPr lang="ru-RU" sz="1400" b="1" dirty="0" smtClean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осуществляющее психолого-               педагогическую </a:t>
            </a:r>
            <a:r>
              <a:rPr lang="ru-RU" sz="1400" b="1" dirty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медико-социальную </a:t>
            </a:r>
            <a:r>
              <a:rPr lang="ru-RU" sz="1400" b="1" dirty="0" smtClean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dirty="0" smtClean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«Центр </a:t>
            </a:r>
            <a:r>
              <a:rPr lang="ru-RU" sz="1400" b="1" dirty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диагностики и консультирования» Краснодарского края</a:t>
            </a:r>
            <a:endParaRPr lang="ru-RU" sz="1400" b="1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132" y="160648"/>
            <a:ext cx="1157648" cy="899831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539552" y="1268760"/>
            <a:ext cx="8064895" cy="36625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200" b="1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</a:t>
            </a:r>
            <a:endParaRPr lang="ru-RU" sz="4000" b="1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педагога-психолога </a:t>
            </a:r>
            <a:r>
              <a:rPr lang="ru-RU" sz="4000" b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работе </a:t>
            </a:r>
            <a:r>
              <a:rPr lang="ru-RU" sz="40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психолого-педагогического консилиума образовательной </a:t>
            </a:r>
            <a:r>
              <a:rPr lang="ru-RU" sz="4000" b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</a:t>
            </a:r>
            <a:endParaRPr lang="ru-RU" sz="3200" b="1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707904" y="5589240"/>
            <a:ext cx="2012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октября 2022 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676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6550" y="260648"/>
            <a:ext cx="7488832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28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Документация </a:t>
            </a:r>
            <a:r>
              <a:rPr lang="ru-RU" sz="2800" b="1" i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8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(Приложение 1)</a:t>
            </a:r>
            <a:endParaRPr lang="ru-RU" sz="2800" i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о создании </a:t>
            </a:r>
            <a:r>
              <a:rPr lang="ru-RU" sz="2400" dirty="0" err="1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endParaRPr lang="ru-RU" sz="2400" dirty="0" smtClean="0">
              <a:solidFill>
                <a:srgbClr val="0F2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 о </a:t>
            </a:r>
            <a:r>
              <a:rPr lang="ru-RU" sz="2400" dirty="0" err="1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endParaRPr lang="ru-RU" sz="2400" dirty="0" smtClean="0">
              <a:solidFill>
                <a:srgbClr val="0F2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График </a:t>
            </a: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плановых заседаний </a:t>
            </a:r>
            <a:r>
              <a:rPr lang="ru-RU" sz="2400" dirty="0" err="1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endParaRPr lang="ru-RU" sz="2400" dirty="0" smtClean="0">
              <a:solidFill>
                <a:srgbClr val="0F2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Журнал учета заседаний </a:t>
            </a:r>
            <a:r>
              <a:rPr lang="ru-RU" sz="2400" dirty="0" err="1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обучающихся, прошедших </a:t>
            </a:r>
            <a:r>
              <a:rPr lang="ru-RU" sz="2400" dirty="0" err="1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endParaRPr lang="ru-RU" sz="2400" dirty="0" smtClean="0">
              <a:solidFill>
                <a:srgbClr val="0F2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Журнал регистрации коллегиальных заключений </a:t>
            </a:r>
            <a:r>
              <a:rPr lang="ru-RU" sz="2400" dirty="0" err="1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endParaRPr lang="ru-RU" sz="2400" dirty="0" smtClean="0">
              <a:solidFill>
                <a:srgbClr val="0F2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Протокол </a:t>
            </a: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заседания </a:t>
            </a:r>
            <a:r>
              <a:rPr lang="ru-RU" sz="2400" dirty="0" err="1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(Приложение 2)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Карта развития обучающегося, получающего </a:t>
            </a: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психолого-педагогическое сопровождение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Журнал направлений обучающихся на ПМПК</a:t>
            </a:r>
            <a:endParaRPr lang="ru-RU" sz="2400" dirty="0" smtClean="0">
              <a:solidFill>
                <a:srgbClr val="0F2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ru-RU" sz="2400" dirty="0" smtClean="0">
              <a:solidFill>
                <a:srgbClr val="0F2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242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6550" y="260648"/>
            <a:ext cx="74888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8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Журнал направлений обучающихся на </a:t>
            </a:r>
            <a:r>
              <a:rPr lang="ru-RU" sz="28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ПМПК</a:t>
            </a:r>
            <a:endParaRPr lang="ru-RU" sz="2800" b="1" i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0376536"/>
              </p:ext>
            </p:extLst>
          </p:nvPr>
        </p:nvGraphicFramePr>
        <p:xfrm>
          <a:off x="756550" y="1268760"/>
          <a:ext cx="7488832" cy="3645408"/>
        </p:xfrm>
        <a:graphic>
          <a:graphicData uri="http://schemas.openxmlformats.org/drawingml/2006/table">
            <a:tbl>
              <a:tblPr firstRow="1" firstCol="1" bandRow="1"/>
              <a:tblGrid>
                <a:gridCol w="3117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84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ФИО обучающегося, класс/группа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Дата рождения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Цель направления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Причина направления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Отметка о получении направления родителями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Получено: </a:t>
                      </a:r>
                      <a:r>
                        <a:rPr lang="ru-RU" sz="16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(перечень документов)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Я, </a:t>
                      </a:r>
                      <a:r>
                        <a:rPr lang="ru-RU" sz="16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ФИО родителя</a:t>
                      </a: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пакет документов получил(а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).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«_»_____20__г.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Подпись: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Расшифровка: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240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6550" y="260648"/>
            <a:ext cx="777589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8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Коллегиальное заключение </a:t>
            </a:r>
            <a:r>
              <a:rPr lang="ru-RU" sz="2800" b="1" i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8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(Приложение </a:t>
            </a:r>
            <a:r>
              <a:rPr lang="ru-RU" sz="2800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</a:t>
            </a:r>
            <a:endParaRPr lang="ru-RU" sz="2800" i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8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i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 rotWithShape="1">
          <a:blip r:embed="rId2"/>
          <a:srcRect l="32534" t="11538" r="29804" b="12308"/>
          <a:stretch/>
        </p:blipFill>
        <p:spPr bwMode="auto">
          <a:xfrm>
            <a:off x="2051720" y="783868"/>
            <a:ext cx="4752528" cy="53814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1891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49620" y="404664"/>
            <a:ext cx="7847898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8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</a:t>
            </a:r>
            <a:r>
              <a:rPr lang="ru-RU" sz="2800" b="1" i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8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(с ограниченными возможностями здоровья)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</a:t>
            </a: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адаптированной основной общеобразовательной </a:t>
            </a: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</a:t>
            </a:r>
            <a:endParaRPr lang="ru-RU" sz="2400" dirty="0">
              <a:solidFill>
                <a:srgbClr val="0F2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</a:t>
            </a: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индивидуального учебного плана </a:t>
            </a: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обучающегося</a:t>
            </a:r>
            <a:endParaRPr lang="ru-RU" sz="2400" dirty="0">
              <a:solidFill>
                <a:srgbClr val="0F2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адаптация </a:t>
            </a: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учебных и контрольно-измерительных </a:t>
            </a: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материалов</a:t>
            </a:r>
            <a:endParaRPr lang="ru-RU" sz="2400" dirty="0">
              <a:solidFill>
                <a:srgbClr val="0F2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услуг </a:t>
            </a:r>
            <a:r>
              <a:rPr lang="ru-RU" sz="2400" dirty="0" err="1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тьютора</a:t>
            </a: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ассистента (</a:t>
            </a: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помощника)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</a:t>
            </a: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</a:t>
            </a: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                              педагогического </a:t>
            </a: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сопровождения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3025" y="4437112"/>
            <a:ext cx="2055279" cy="1728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605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49620" y="292709"/>
            <a:ext cx="7847898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8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</a:t>
            </a:r>
            <a:r>
              <a:rPr lang="ru-RU" sz="2800" b="1" i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8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(на основе медицинского заключения)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дополнительный выходной </a:t>
            </a: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</a:t>
            </a:r>
            <a:endParaRPr lang="ru-RU" sz="2400" dirty="0">
              <a:solidFill>
                <a:srgbClr val="0F2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дополнительной двигательной нагрузки </a:t>
            </a: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в </a:t>
            </a: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течение учебного дня </a:t>
            </a: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/снижение </a:t>
            </a: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двигательной </a:t>
            </a: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нагрузки</a:t>
            </a:r>
            <a:endParaRPr lang="ru-RU" sz="2400" dirty="0">
              <a:solidFill>
                <a:srgbClr val="0F2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дополнительных перерывов для приема пищи, </a:t>
            </a: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лекарств</a:t>
            </a:r>
            <a:endParaRPr lang="ru-RU" sz="2400" dirty="0">
              <a:solidFill>
                <a:srgbClr val="0F2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</a:t>
            </a: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объема задаваемой на дом </a:t>
            </a: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endParaRPr lang="ru-RU" sz="2400" dirty="0">
              <a:solidFill>
                <a:srgbClr val="0F2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услуг </a:t>
            </a: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ассистента (помощника)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условия психолого-педагогического сопровождения </a:t>
            </a:r>
            <a:endParaRPr lang="ru-RU" sz="2400" dirty="0">
              <a:solidFill>
                <a:srgbClr val="0F2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519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49620" y="332656"/>
            <a:ext cx="8142860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8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</a:t>
            </a:r>
            <a:r>
              <a:rPr lang="ru-RU" sz="2800" b="1" i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8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трудностями в освоении </a:t>
            </a:r>
            <a:r>
              <a:rPr lang="ru-RU" sz="28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основных общеобразовательных </a:t>
            </a:r>
            <a:r>
              <a:rPr lang="ru-RU" sz="28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программ, развитии и социальной </a:t>
            </a:r>
            <a:r>
              <a:rPr lang="ru-RU" sz="28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адаптации)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групповых и (или) индивидуальных коррекционно-развивающих </a:t>
            </a: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компенсирующих занятий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</a:t>
            </a: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индивидуального учебного плана </a:t>
            </a: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обучающегося</a:t>
            </a:r>
            <a:endParaRPr lang="ru-RU" sz="2400" dirty="0">
              <a:solidFill>
                <a:srgbClr val="0F2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адаптация </a:t>
            </a: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учебных и контрольно-измерительных </a:t>
            </a: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материалов</a:t>
            </a:r>
            <a:endParaRPr lang="ru-RU" sz="2400" dirty="0">
              <a:solidFill>
                <a:srgbClr val="0F2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</a:t>
            </a: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асоциального (девиантного) поведения </a:t>
            </a: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обучающегося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</a:t>
            </a: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</a:t>
            </a: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                                педагогического </a:t>
            </a: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сопровождения </a:t>
            </a:r>
          </a:p>
        </p:txBody>
      </p:sp>
      <p:pic>
        <p:nvPicPr>
          <p:cNvPr id="5" name="Рисунок 4" descr="Похожее изображение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725144"/>
            <a:ext cx="2162234" cy="17364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852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49620" y="476672"/>
            <a:ext cx="81428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8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</a:t>
            </a:r>
            <a:r>
              <a:rPr lang="ru-RU" sz="2800" b="1" i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8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ПМПК </a:t>
            </a:r>
            <a:r>
              <a:rPr lang="ru-RU" sz="28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(Приложение </a:t>
            </a:r>
            <a:r>
              <a:rPr lang="ru-RU" sz="2800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</a:t>
            </a:r>
            <a:endParaRPr lang="ru-RU" sz="2800" b="1" i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b="1" i="1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ФИО</a:t>
            </a:r>
            <a:r>
              <a:rPr lang="ru-RU" sz="2400" b="1" i="1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дата рождения, </a:t>
            </a:r>
            <a:r>
              <a:rPr lang="ru-RU" sz="2400" b="1" i="1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группа/класс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b="1" i="1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Общие сведения: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дата </a:t>
            </a: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поступления в образовательную </a:t>
            </a: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организацию</a:t>
            </a:r>
            <a:endParaRPr lang="ru-RU" sz="2400" dirty="0">
              <a:solidFill>
                <a:srgbClr val="0F2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</a:t>
            </a: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 (полное наименование</a:t>
            </a: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факты, способные повлиять на поведение </a:t>
            </a: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и успеваемость </a:t>
            </a: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</a:t>
            </a: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семьи </a:t>
            </a:r>
            <a:endParaRPr lang="ru-RU" sz="2400" dirty="0" smtClean="0">
              <a:solidFill>
                <a:srgbClr val="0F2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</a:t>
            </a: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переживаемые в </a:t>
            </a: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семье</a:t>
            </a:r>
            <a:endParaRPr lang="ru-RU" sz="2400" dirty="0">
              <a:solidFill>
                <a:srgbClr val="0F2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Картинки по запросу психолого-педагогический консилиум картинки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717032"/>
            <a:ext cx="2359148" cy="22437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1473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88640"/>
            <a:ext cx="8352928" cy="7448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8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</a:t>
            </a:r>
            <a:r>
              <a:rPr lang="ru-RU" sz="2800" b="1" i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8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ПМПК </a:t>
            </a:r>
            <a:r>
              <a:rPr lang="ru-RU" sz="28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(Приложение </a:t>
            </a:r>
            <a:r>
              <a:rPr lang="ru-RU" sz="2800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</a:t>
            </a:r>
            <a:endParaRPr lang="ru-RU" sz="2800" b="1" i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b="1" i="1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</a:t>
            </a:r>
            <a:r>
              <a:rPr lang="ru-RU" sz="2400" b="1" i="1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условиях и результатах образования </a:t>
            </a:r>
            <a:r>
              <a:rPr lang="ru-RU" sz="2400" b="1" i="1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в образовательной организации: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2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Краткая характеристика познавательного, речевого, двигательного, коммуникативно-личностного развития ребенка на момент поступления в образовательную организацию +         на </a:t>
            </a:r>
            <a:r>
              <a:rPr lang="ru-RU" sz="22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момент </a:t>
            </a:r>
            <a:r>
              <a:rPr lang="ru-RU" sz="22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подготовки характеристики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(показатели) познавательного, речевого, </a:t>
            </a:r>
            <a:r>
              <a:rPr lang="ru-RU" sz="22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двигательного, коммуникативно-личностного развития + </a:t>
            </a:r>
            <a:r>
              <a:rPr lang="ru-RU" sz="22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деятельности + освоения программного </a:t>
            </a:r>
            <a:r>
              <a:rPr lang="ru-RU" sz="22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Особенности, влияющие на результативность </a:t>
            </a:r>
            <a:r>
              <a:rPr lang="ru-RU" sz="22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Отношение семьи к трудностям </a:t>
            </a:r>
            <a:r>
              <a:rPr lang="ru-RU" sz="22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Получаемая коррекционно-развивающая, психолого-педагогическая помощь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Характеристики </a:t>
            </a:r>
            <a:r>
              <a:rPr lang="ru-RU" sz="22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взросления</a:t>
            </a:r>
            <a:endParaRPr lang="ru-RU" sz="2200" dirty="0">
              <a:solidFill>
                <a:srgbClr val="0F2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endParaRPr lang="ru-RU" sz="2400" dirty="0" smtClean="0">
              <a:solidFill>
                <a:srgbClr val="0F2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ru-RU" sz="2400" dirty="0">
              <a:solidFill>
                <a:srgbClr val="0F2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335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49620" y="476672"/>
            <a:ext cx="8142860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8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</a:t>
            </a:r>
            <a:r>
              <a:rPr lang="ru-RU" sz="2800" b="1" i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8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ПМПК </a:t>
            </a:r>
            <a:r>
              <a:rPr lang="ru-RU" sz="28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(Приложение </a:t>
            </a:r>
            <a:r>
              <a:rPr lang="ru-RU" sz="2800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</a:t>
            </a:r>
            <a:endParaRPr lang="ru-RU" sz="2800" b="1" i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b="1" i="1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Поведенческие </a:t>
            </a:r>
            <a:r>
              <a:rPr lang="ru-RU" sz="2400" b="1" i="1" dirty="0" err="1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девиаци</a:t>
            </a:r>
            <a:endParaRPr lang="ru-RU" sz="2400" b="1" i="1" dirty="0" smtClean="0">
              <a:solidFill>
                <a:srgbClr val="0F2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b="1" i="1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проведении индивидуальной профилактической работы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b="1" i="1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Общий вывод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b="1" i="1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Дата составления </a:t>
            </a:r>
            <a:r>
              <a:rPr lang="ru-RU" sz="2400" b="1" i="1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</a:t>
            </a:r>
            <a:endParaRPr lang="ru-RU" sz="2400" b="1" i="1" dirty="0">
              <a:solidFill>
                <a:srgbClr val="0F2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b="1" i="1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Подпись председателя </a:t>
            </a:r>
            <a:r>
              <a:rPr lang="ru-RU" sz="2400" b="1" i="1" dirty="0" err="1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400" b="1" i="1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b="1" i="1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Печать </a:t>
            </a:r>
            <a:r>
              <a:rPr lang="ru-RU" sz="2400" b="1" i="1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</a:t>
            </a:r>
            <a:r>
              <a:rPr lang="ru-RU" sz="2400" b="1" i="1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ru-RU" sz="2400" dirty="0">
              <a:solidFill>
                <a:srgbClr val="0F2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458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82044" y="404664"/>
            <a:ext cx="7734371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учреждение, </a:t>
            </a:r>
          </a:p>
          <a:p>
            <a:pPr algn="ctr">
              <a:defRPr/>
            </a:pPr>
            <a:r>
              <a:rPr lang="ru-RU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осуществляющее психолого-педагогическую                          </a:t>
            </a:r>
          </a:p>
          <a:p>
            <a:pPr algn="ctr">
              <a:defRPr/>
            </a:pPr>
            <a:r>
              <a:rPr lang="ru-RU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и медико-социальную помощь                                                              «Центр диагностики и консультирования» Краснодарского края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4" name="Picture 14" descr="http://1bezposrednikov.ru/var/uploads/ann/photo/approved/139976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2629" y="1369867"/>
            <a:ext cx="5379282" cy="2805029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15616" y="4132068"/>
            <a:ext cx="6984776" cy="1476164"/>
          </a:xfrm>
          <a:prstGeom prst="rect">
            <a:avLst/>
          </a:prstGeom>
          <a:solidFill>
            <a:srgbClr val="D5F4FF"/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тел. </a:t>
            </a:r>
            <a:r>
              <a:rPr lang="ru-RU" altLang="ru-RU" sz="2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8 (861</a:t>
            </a:r>
            <a:r>
              <a:rPr lang="ru-RU" altLang="ru-RU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altLang="ru-RU" sz="2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992-66-73</a:t>
            </a:r>
            <a:r>
              <a:rPr lang="en-US" altLang="ru-RU" sz="2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ОМО</a:t>
            </a:r>
          </a:p>
          <a:p>
            <a:pPr algn="ctr">
              <a:defRPr/>
            </a:pPr>
            <a:r>
              <a:rPr lang="ru-RU" altLang="ru-RU" sz="2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altLang="ru-RU" sz="2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8 (861</a:t>
            </a:r>
            <a:r>
              <a:rPr lang="ru-RU" altLang="ru-RU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altLang="ru-RU" sz="2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992-66-74 </a:t>
            </a:r>
            <a:r>
              <a:rPr lang="ru-RU" altLang="ru-RU" sz="2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ПМПК</a:t>
            </a:r>
            <a:endParaRPr lang="ru-RU" altLang="ru-RU" sz="22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en-US" altLang="ru-RU" sz="2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n-US" altLang="ru-RU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://cdik-center.ru/</a:t>
            </a:r>
            <a:r>
              <a:rPr lang="ru-RU" altLang="ru-RU" sz="2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defRPr/>
            </a:pPr>
            <a:r>
              <a:rPr lang="ru-RU" altLang="ru-RU" sz="2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эл</a:t>
            </a:r>
            <a:r>
              <a:rPr lang="ru-RU" altLang="ru-RU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2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почта: </a:t>
            </a:r>
            <a:r>
              <a:rPr lang="en-US" altLang="ru-RU" sz="22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diagn.omo</a:t>
            </a:r>
            <a:r>
              <a:rPr lang="ru-RU" altLang="ru-RU" sz="2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@</a:t>
            </a:r>
            <a:r>
              <a:rPr lang="en-US" altLang="ru-RU" sz="2200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bk</a:t>
            </a:r>
            <a:r>
              <a:rPr lang="ru-RU" altLang="ru-RU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ru-RU" sz="22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altLang="ru-RU" sz="2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ru-RU" sz="2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diagn.pmpk@bk.ru</a:t>
            </a:r>
            <a:endParaRPr lang="en-US" altLang="ru-RU" sz="22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altLang="ru-RU" sz="22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90643" y="5589240"/>
            <a:ext cx="6215396" cy="504056"/>
          </a:xfrm>
          <a:prstGeom prst="rect">
            <a:avLst/>
          </a:prstGeom>
          <a:solidFill>
            <a:srgbClr val="D5F4FF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404664"/>
            <a:ext cx="1157648" cy="899831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90519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араллелограмм 2"/>
          <p:cNvSpPr/>
          <p:nvPr/>
        </p:nvSpPr>
        <p:spPr>
          <a:xfrm>
            <a:off x="539552" y="135586"/>
            <a:ext cx="8064896" cy="949954"/>
          </a:xfrm>
          <a:prstGeom prst="parallelogram">
            <a:avLst>
              <a:gd name="adj" fmla="val 37012"/>
            </a:avLst>
          </a:prstGeom>
          <a:solidFill>
            <a:srgbClr val="D5F4FF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dirty="0" smtClean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Государственное </a:t>
            </a:r>
            <a:r>
              <a:rPr lang="ru-RU" sz="1400" b="1" dirty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учреждение, </a:t>
            </a:r>
            <a:r>
              <a:rPr lang="ru-RU" sz="1400" b="1" dirty="0" smtClean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осуществляющее психолого-               педагогическую </a:t>
            </a:r>
            <a:r>
              <a:rPr lang="ru-RU" sz="1400" b="1" dirty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медико-социальную </a:t>
            </a:r>
            <a:r>
              <a:rPr lang="ru-RU" sz="1400" b="1" dirty="0" smtClean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dirty="0" smtClean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«Центр </a:t>
            </a:r>
            <a:r>
              <a:rPr lang="ru-RU" sz="1400" b="1" dirty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диагностики и консультирования» Краснодарского края</a:t>
            </a:r>
            <a:endParaRPr lang="ru-RU" sz="1400" b="1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132" y="160648"/>
            <a:ext cx="1157648" cy="899831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628159" y="1268760"/>
            <a:ext cx="7761597" cy="36625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200" b="1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Психолого-педагогический консилиум </a:t>
            </a:r>
            <a:endParaRPr lang="ru-RU" sz="4000" b="1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4000" b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форма организации психолого-педагогического сопровождения обучающихся</a:t>
            </a:r>
            <a:endParaRPr lang="ru-RU" sz="3200" b="1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4716016" y="5085184"/>
            <a:ext cx="3560440" cy="98296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Коровина Марина Александровна,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 ГБУ «Центр диагностики и консультирования» КК</a:t>
            </a:r>
            <a:endParaRPr lang="ru-RU" sz="16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661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5"/>
          <a:stretch/>
        </p:blipFill>
        <p:spPr bwMode="auto">
          <a:xfrm>
            <a:off x="2050742" y="260647"/>
            <a:ext cx="4616582" cy="5760641"/>
          </a:xfrm>
          <a:prstGeom prst="rect">
            <a:avLst/>
          </a:prstGeom>
          <a:ln w="9525">
            <a:solidFill>
              <a:srgbClr val="00B0F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887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548680"/>
            <a:ext cx="7200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Психолого-педагогический </a:t>
            </a:r>
            <a:r>
              <a:rPr lang="ru-RU" sz="24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консилиум (</a:t>
            </a:r>
            <a:r>
              <a:rPr lang="ru-RU" sz="2400" b="1" i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4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взаимодействия руководящих и педагогических работников организации,</a:t>
            </a:r>
          </a:p>
          <a:p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осуществляющей образовательную деятельность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2420888"/>
            <a:ext cx="7353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2400" b="1" i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оптимальных условий обучения, развития, социализации и адаптации</a:t>
            </a:r>
          </a:p>
          <a:p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посредством психолого-педагогического сопровождения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8020" y="3990548"/>
            <a:ext cx="2687960" cy="2015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783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6550" y="260648"/>
            <a:ext cx="7488832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00"/>
              </a:spcBef>
              <a:spcAft>
                <a:spcPts val="600"/>
              </a:spcAft>
            </a:pPr>
            <a:r>
              <a:rPr lang="ru-RU" sz="28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Задачи </a:t>
            </a:r>
            <a:r>
              <a:rPr lang="ru-RU" sz="2800" b="1" i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endParaRPr lang="ru-RU" sz="2800" i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4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2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трудностей в освоении образовательных программ, особенностей в развитии, социальной адаптации и поведении обучающихся для последующего принятия решений об организации психолого-педагогического сопровождения (ППС)</a:t>
            </a:r>
          </a:p>
          <a:p>
            <a:pPr marL="342900" indent="-342900">
              <a:spcBef>
                <a:spcPts val="4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2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рекомендаций по организации ППС обучающихся</a:t>
            </a:r>
          </a:p>
          <a:p>
            <a:pPr marL="342900" indent="-342900">
              <a:spcBef>
                <a:spcPts val="4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2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Консультирование участников образовательных отношений по вопросам актуального психофизического состояния и возможностей обучающихся; содержания и оказания им психолого-педагогической помощи, создания специальных условий получения образования</a:t>
            </a:r>
          </a:p>
          <a:p>
            <a:pPr marL="342900" indent="-342900">
              <a:spcBef>
                <a:spcPts val="4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2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за </a:t>
            </a:r>
            <a:r>
              <a:rPr lang="ru-RU" sz="22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выполнением рекомендаций </a:t>
            </a:r>
            <a:r>
              <a:rPr lang="ru-RU" sz="2200" dirty="0" err="1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endParaRPr lang="ru-RU" sz="2200" dirty="0" smtClean="0">
              <a:solidFill>
                <a:srgbClr val="0F2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151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692696"/>
            <a:ext cx="7119897" cy="40062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00"/>
              </a:spcBef>
              <a:spcAft>
                <a:spcPts val="600"/>
              </a:spcAft>
            </a:pPr>
            <a:r>
              <a:rPr lang="ru-RU" sz="24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8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</a:t>
            </a:r>
            <a:r>
              <a:rPr lang="ru-RU" sz="2800" b="1" i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endParaRPr lang="ru-RU" sz="2800" i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4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председатель </a:t>
            </a:r>
            <a:r>
              <a:rPr lang="ru-RU" sz="2400" dirty="0" err="1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 smtClean="0">
              <a:solidFill>
                <a:srgbClr val="0F2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4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заместитель </a:t>
            </a: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председателя </a:t>
            </a:r>
            <a:r>
              <a:rPr lang="ru-RU" sz="2400" dirty="0" err="1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endParaRPr lang="ru-RU" sz="2400" dirty="0">
              <a:solidFill>
                <a:srgbClr val="0F2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4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</a:t>
            </a:r>
            <a:endParaRPr lang="ru-RU" sz="2400" dirty="0">
              <a:solidFill>
                <a:srgbClr val="0F2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4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 </a:t>
            </a:r>
            <a:endParaRPr lang="ru-RU" sz="2400" dirty="0">
              <a:solidFill>
                <a:srgbClr val="0F2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4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учитель-дефектолог</a:t>
            </a:r>
            <a:endParaRPr lang="ru-RU" sz="2400" dirty="0">
              <a:solidFill>
                <a:srgbClr val="0F2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4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социальный педагог </a:t>
            </a:r>
            <a:endParaRPr lang="ru-RU" sz="2400" dirty="0">
              <a:solidFill>
                <a:srgbClr val="0F2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4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секретарь </a:t>
            </a:r>
            <a:r>
              <a:rPr lang="ru-RU" sz="2400" dirty="0" err="1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3" name="Рисунок 2" descr="Похожее изображени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005064"/>
            <a:ext cx="2805346" cy="17371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4824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55" y="188640"/>
            <a:ext cx="7920880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00"/>
              </a:spcBef>
              <a:spcAft>
                <a:spcPts val="600"/>
              </a:spcAft>
            </a:pPr>
            <a:r>
              <a:rPr lang="ru-RU" sz="28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Режим деятельности </a:t>
            </a:r>
            <a:r>
              <a:rPr lang="ru-RU" sz="2800" b="1" i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endParaRPr lang="ru-RU" sz="2800" i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4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200" b="1" i="1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Плановые заседания:</a:t>
            </a:r>
          </a:p>
          <a:p>
            <a:pPr marL="342900" indent="-342900">
              <a:spcBef>
                <a:spcPts val="4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2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динамики </a:t>
            </a:r>
            <a:r>
              <a:rPr lang="ru-RU" sz="22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 и </a:t>
            </a:r>
            <a:r>
              <a:rPr lang="ru-RU" sz="22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коррекции для внесения (при необходимости) изменений и </a:t>
            </a:r>
            <a:r>
              <a:rPr lang="ru-RU" sz="22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дополнений в </a:t>
            </a:r>
            <a:r>
              <a:rPr lang="ru-RU" sz="22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по организации </a:t>
            </a:r>
            <a:r>
              <a:rPr lang="ru-RU" sz="22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ППС обучающихся  </a:t>
            </a:r>
          </a:p>
          <a:p>
            <a:pPr marL="342900" indent="-342900">
              <a:spcBef>
                <a:spcPts val="4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200" b="1" i="1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Внеплановые </a:t>
            </a:r>
            <a:r>
              <a:rPr lang="ru-RU" sz="2200" b="1" i="1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заседания</a:t>
            </a:r>
            <a:r>
              <a:rPr lang="ru-RU" sz="2200" b="1" i="1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>
              <a:spcBef>
                <a:spcPts val="4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2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зачисление нового обучающегося</a:t>
            </a:r>
            <a:r>
              <a:rPr lang="ru-RU" sz="22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нуждающегося в </a:t>
            </a:r>
            <a:r>
              <a:rPr lang="ru-RU" sz="22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ППС</a:t>
            </a:r>
          </a:p>
          <a:p>
            <a:pPr marL="342900" indent="-342900">
              <a:spcBef>
                <a:spcPts val="4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2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отрицательная </a:t>
            </a:r>
            <a:r>
              <a:rPr lang="ru-RU" sz="22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2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положительная) динамика </a:t>
            </a:r>
            <a:r>
              <a:rPr lang="ru-RU" sz="22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 и развития </a:t>
            </a:r>
            <a:r>
              <a:rPr lang="ru-RU" sz="22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обучающегося</a:t>
            </a:r>
            <a:endParaRPr lang="ru-RU" sz="2200" dirty="0">
              <a:solidFill>
                <a:srgbClr val="0F2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4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2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возникновение </a:t>
            </a:r>
            <a:r>
              <a:rPr lang="ru-RU" sz="22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новых обстоятельств, влияющих на обучение и </a:t>
            </a:r>
            <a:r>
              <a:rPr lang="ru-RU" sz="22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обучающегося </a:t>
            </a:r>
            <a:r>
              <a:rPr lang="ru-RU" sz="22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запросами родителей (законных </a:t>
            </a:r>
            <a:r>
              <a:rPr lang="ru-RU" sz="22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представителей), </a:t>
            </a:r>
            <a:r>
              <a:rPr lang="ru-RU" sz="22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педагогических и руководящих работников </a:t>
            </a:r>
            <a:r>
              <a:rPr lang="ru-RU" sz="22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школы </a:t>
            </a:r>
          </a:p>
          <a:p>
            <a:pPr marL="342900" indent="-342900">
              <a:spcBef>
                <a:spcPts val="4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2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</a:t>
            </a:r>
            <a:r>
              <a:rPr lang="ru-RU" sz="22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конфликтных ситуаций и </a:t>
            </a:r>
            <a:r>
              <a:rPr lang="ru-RU" sz="22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других </a:t>
            </a:r>
            <a:r>
              <a:rPr lang="ru-RU" sz="22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случаях</a:t>
            </a:r>
          </a:p>
          <a:p>
            <a:pPr marL="342900" indent="-342900">
              <a:spcBef>
                <a:spcPts val="4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endParaRPr lang="ru-RU" sz="2400" dirty="0" smtClean="0">
              <a:solidFill>
                <a:srgbClr val="0F2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2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6550" y="260648"/>
            <a:ext cx="7488832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28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Документация </a:t>
            </a:r>
            <a:r>
              <a:rPr lang="ru-RU" sz="2800" b="1" i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8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(Приложение 1)</a:t>
            </a:r>
            <a:endParaRPr lang="ru-RU" sz="2800" i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о создании </a:t>
            </a:r>
            <a:r>
              <a:rPr lang="ru-RU" sz="2400" dirty="0" err="1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endParaRPr lang="ru-RU" sz="2400" dirty="0" smtClean="0">
              <a:solidFill>
                <a:srgbClr val="0F2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 о </a:t>
            </a:r>
            <a:r>
              <a:rPr lang="ru-RU" sz="2400" dirty="0" err="1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endParaRPr lang="ru-RU" sz="2400" dirty="0" smtClean="0">
              <a:solidFill>
                <a:srgbClr val="0F2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График проведения плановых заседаний </a:t>
            </a:r>
            <a:r>
              <a:rPr lang="ru-RU" sz="2400" dirty="0" err="1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endParaRPr lang="ru-RU" sz="2400" dirty="0" smtClean="0">
              <a:solidFill>
                <a:srgbClr val="0F2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Журнал учета заседаний </a:t>
            </a:r>
            <a:r>
              <a:rPr lang="ru-RU" sz="2400" dirty="0" err="1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обучающихся, прошедших </a:t>
            </a:r>
            <a:r>
              <a:rPr lang="ru-RU" sz="2400" dirty="0" err="1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endParaRPr lang="ru-RU" sz="2400" dirty="0" smtClean="0">
              <a:solidFill>
                <a:srgbClr val="0F2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Журнал регистрации коллегиальных заключений </a:t>
            </a:r>
            <a:r>
              <a:rPr lang="ru-RU" sz="2400" dirty="0" err="1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endParaRPr lang="ru-RU" sz="2400" dirty="0" smtClean="0">
              <a:solidFill>
                <a:srgbClr val="0F2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Протокол </a:t>
            </a: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заседания </a:t>
            </a:r>
            <a:r>
              <a:rPr lang="ru-RU" sz="2400" dirty="0" err="1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en-US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(Приложение 2</a:t>
            </a:r>
            <a:r>
              <a:rPr lang="ru-RU" sz="2400" i="1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dirty="0" smtClean="0">
              <a:solidFill>
                <a:srgbClr val="0F2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Карта развития обучающегося, получающего </a:t>
            </a:r>
            <a:r>
              <a:rPr lang="ru-RU" sz="2400" dirty="0" smtClean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психолого-педагогическое сопровождение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0F2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Журнал направлений обучающихся на ПМПК</a:t>
            </a:r>
            <a:endParaRPr lang="ru-RU" sz="2400" dirty="0" smtClean="0">
              <a:solidFill>
                <a:srgbClr val="0F2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ru-RU" sz="2400" dirty="0" smtClean="0">
              <a:solidFill>
                <a:srgbClr val="0F2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733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6550" y="260648"/>
            <a:ext cx="74888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8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Журнал учета заседаний </a:t>
            </a:r>
            <a:r>
              <a:rPr lang="ru-RU" sz="2800" b="1" i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8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800" b="1" i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бучающихся</a:t>
            </a:r>
            <a:r>
              <a:rPr lang="ru-RU" sz="28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прошедших </a:t>
            </a:r>
            <a:r>
              <a:rPr lang="ru-RU" sz="2800" b="1" i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endParaRPr lang="ru-RU" sz="2800" b="1" i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3318968"/>
              </p:ext>
            </p:extLst>
          </p:nvPr>
        </p:nvGraphicFramePr>
        <p:xfrm>
          <a:off x="827584" y="1412776"/>
          <a:ext cx="7488832" cy="981456"/>
        </p:xfrm>
        <a:graphic>
          <a:graphicData uri="http://schemas.openxmlformats.org/drawingml/2006/table">
            <a:tbl>
              <a:tblPr firstRow="1" firstCol="1" bandRow="1"/>
              <a:tblGrid>
                <a:gridCol w="591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90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762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Дата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Тематика заседания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Вид консилиума (плановый/внеплановый)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56550" y="3071557"/>
            <a:ext cx="719982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8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Журнал регистрации </a:t>
            </a:r>
            <a:r>
              <a:rPr lang="ru-RU" sz="28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коллегиальных заключений </a:t>
            </a:r>
            <a:r>
              <a:rPr lang="ru-RU" sz="2800" b="1" i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endParaRPr lang="ru-RU" sz="2800" b="1" i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2551618"/>
              </p:ext>
            </p:extLst>
          </p:nvPr>
        </p:nvGraphicFramePr>
        <p:xfrm>
          <a:off x="611560" y="4149080"/>
          <a:ext cx="7920881" cy="1261872"/>
        </p:xfrm>
        <a:graphic>
          <a:graphicData uri="http://schemas.openxmlformats.org/drawingml/2006/table">
            <a:tbl>
              <a:tblPr firstRow="1" firstCol="1" bandRow="1"/>
              <a:tblGrid>
                <a:gridCol w="4179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42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2413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ФИО обучающегося, класс/группа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Дата рождения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Инициатор обращения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Повод обращения в </a:t>
                      </a:r>
                      <a:r>
                        <a:rPr lang="ru-RU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ППк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Коллегиальное заключение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Результат обращения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331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573</TotalTime>
  <Words>781</Words>
  <Application>Microsoft Office PowerPoint</Application>
  <PresentationFormat>Экран (4:3)</PresentationFormat>
  <Paragraphs>163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Катенок</dc:creator>
  <cp:lastModifiedBy>Пользователь</cp:lastModifiedBy>
  <cp:revision>75</cp:revision>
  <dcterms:created xsi:type="dcterms:W3CDTF">2013-01-28T19:28:30Z</dcterms:created>
  <dcterms:modified xsi:type="dcterms:W3CDTF">2022-10-18T07:22:59Z</dcterms:modified>
</cp:coreProperties>
</file>