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85" r:id="rId3"/>
    <p:sldId id="276" r:id="rId4"/>
    <p:sldId id="257" r:id="rId5"/>
    <p:sldId id="258" r:id="rId6"/>
    <p:sldId id="277" r:id="rId7"/>
    <p:sldId id="261" r:id="rId8"/>
    <p:sldId id="259" r:id="rId9"/>
    <p:sldId id="275" r:id="rId10"/>
    <p:sldId id="278" r:id="rId11"/>
    <p:sldId id="273" r:id="rId12"/>
    <p:sldId id="274" r:id="rId13"/>
    <p:sldId id="260" r:id="rId14"/>
    <p:sldId id="262" r:id="rId15"/>
    <p:sldId id="263" r:id="rId16"/>
    <p:sldId id="279" r:id="rId17"/>
    <p:sldId id="270" r:id="rId18"/>
    <p:sldId id="271" r:id="rId19"/>
    <p:sldId id="272" r:id="rId20"/>
    <p:sldId id="280" r:id="rId21"/>
    <p:sldId id="283" r:id="rId22"/>
    <p:sldId id="284" r:id="rId23"/>
    <p:sldId id="281" r:id="rId24"/>
    <p:sldId id="282" r:id="rId25"/>
    <p:sldId id="264" r:id="rId26"/>
    <p:sldId id="265" r:id="rId27"/>
    <p:sldId id="266" r:id="rId28"/>
    <p:sldId id="267" r:id="rId29"/>
    <p:sldId id="26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педагога-психолога в составе </a:t>
            </a:r>
            <a:r>
              <a:rPr lang="ru-RU" dirty="0" err="1" smtClean="0"/>
              <a:t>ППк</a:t>
            </a:r>
            <a:r>
              <a:rPr lang="ru-RU" dirty="0" smtClean="0"/>
              <a:t> </a:t>
            </a:r>
            <a:r>
              <a:rPr lang="ru-RU" dirty="0" smtClean="0"/>
              <a:t>ОО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071942"/>
            <a:ext cx="7854696" cy="90919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Педагог-психолог ГКОУ </a:t>
            </a:r>
            <a:r>
              <a:rPr lang="ru-RU" sz="2000" smtClean="0"/>
              <a:t>школы </a:t>
            </a:r>
            <a:r>
              <a:rPr lang="ru-RU" sz="2000" smtClean="0"/>
              <a:t>№ 35 </a:t>
            </a:r>
            <a:r>
              <a:rPr lang="ru-RU" sz="2000" smtClean="0"/>
              <a:t>г</a:t>
            </a:r>
            <a:r>
              <a:rPr lang="ru-RU" sz="2000" smtClean="0"/>
              <a:t>. </a:t>
            </a:r>
            <a:r>
              <a:rPr lang="ru-RU" sz="2000" dirty="0" smtClean="0"/>
              <a:t>Усть-Лабинска </a:t>
            </a:r>
            <a:endParaRPr lang="ru-RU" sz="2000" dirty="0" smtClean="0"/>
          </a:p>
          <a:p>
            <a:r>
              <a:rPr lang="ru-RU" sz="2000" dirty="0" smtClean="0"/>
              <a:t> ГОРОБЕЦ НАТАЛЬЯ АЛЕКСАНДРОВНА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Этап 3.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Обобщение и систематизация полученной информации.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мои дипломы\ппк\15.JPG"/>
          <p:cNvPicPr>
            <a:picLocks noChangeAspect="1" noChangeArrowheads="1"/>
          </p:cNvPicPr>
          <p:nvPr/>
        </p:nvPicPr>
        <p:blipFill>
          <a:blip r:embed="rId2"/>
          <a:srcRect l="1945" r="802"/>
          <a:stretch>
            <a:fillRect/>
          </a:stretch>
        </p:blipFill>
        <p:spPr bwMode="auto">
          <a:xfrm>
            <a:off x="714348" y="1142984"/>
            <a:ext cx="7682615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мои дипломы\ппк\16.JPG"/>
          <p:cNvPicPr>
            <a:picLocks noChangeAspect="1" noChangeArrowheads="1"/>
          </p:cNvPicPr>
          <p:nvPr/>
        </p:nvPicPr>
        <p:blipFill>
          <a:blip r:embed="rId2"/>
          <a:srcRect t="1270" r="1245"/>
          <a:stretch>
            <a:fillRect/>
          </a:stretch>
        </p:blipFill>
        <p:spPr bwMode="auto">
          <a:xfrm>
            <a:off x="642910" y="714356"/>
            <a:ext cx="7929618" cy="5555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мои дипломы\ппк\3-1.JPG"/>
          <p:cNvPicPr>
            <a:picLocks noChangeAspect="1" noChangeArrowheads="1"/>
          </p:cNvPicPr>
          <p:nvPr/>
        </p:nvPicPr>
        <p:blipFill>
          <a:blip r:embed="rId2"/>
          <a:srcRect l="2831" t="2560" r="1633" b="4002"/>
          <a:stretch>
            <a:fillRect/>
          </a:stretch>
        </p:blipFill>
        <p:spPr bwMode="auto">
          <a:xfrm>
            <a:off x="571472" y="785794"/>
            <a:ext cx="8358246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мои дипломы\ппк\4.JPG"/>
          <p:cNvPicPr>
            <a:picLocks noChangeAspect="1" noChangeArrowheads="1"/>
          </p:cNvPicPr>
          <p:nvPr/>
        </p:nvPicPr>
        <p:blipFill>
          <a:blip r:embed="rId2"/>
          <a:srcRect l="3125" r="1562" b="2191"/>
          <a:stretch>
            <a:fillRect/>
          </a:stretch>
        </p:blipFill>
        <p:spPr bwMode="auto">
          <a:xfrm>
            <a:off x="285720" y="928670"/>
            <a:ext cx="8715436" cy="5715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мои дипломы\ппк\5.JPG"/>
          <p:cNvPicPr>
            <a:picLocks noChangeAspect="1" noChangeArrowheads="1"/>
          </p:cNvPicPr>
          <p:nvPr/>
        </p:nvPicPr>
        <p:blipFill>
          <a:blip r:embed="rId2"/>
          <a:srcRect l="4295" t="5410" r="2075" b="5320"/>
          <a:stretch>
            <a:fillRect/>
          </a:stretch>
        </p:blipFill>
        <p:spPr bwMode="auto">
          <a:xfrm>
            <a:off x="285720" y="1214422"/>
            <a:ext cx="8612609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Этап 4.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Заполнение протокола и заключения психологического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обследования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мои дипломы\ппк\12.JPG"/>
          <p:cNvPicPr>
            <a:picLocks noChangeAspect="1" noChangeArrowheads="1"/>
          </p:cNvPicPr>
          <p:nvPr/>
        </p:nvPicPr>
        <p:blipFill>
          <a:blip r:embed="rId2"/>
          <a:srcRect r="1293"/>
          <a:stretch>
            <a:fillRect/>
          </a:stretch>
        </p:blipFill>
        <p:spPr bwMode="auto">
          <a:xfrm>
            <a:off x="357158" y="714356"/>
            <a:ext cx="8358246" cy="58916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мои дипломы\ппк\13.JPG"/>
          <p:cNvPicPr>
            <a:picLocks noChangeAspect="1" noChangeArrowheads="1"/>
          </p:cNvPicPr>
          <p:nvPr/>
        </p:nvPicPr>
        <p:blipFill>
          <a:blip r:embed="rId2"/>
          <a:srcRect l="2618" t="-1261" r="523" b="1677"/>
          <a:stretch>
            <a:fillRect/>
          </a:stretch>
        </p:blipFill>
        <p:spPr bwMode="auto">
          <a:xfrm>
            <a:off x="857224" y="785794"/>
            <a:ext cx="7929618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мои дипломы\ппк\14.JPG"/>
          <p:cNvPicPr>
            <a:picLocks noChangeAspect="1" noChangeArrowheads="1"/>
          </p:cNvPicPr>
          <p:nvPr/>
        </p:nvPicPr>
        <p:blipFill>
          <a:blip r:embed="rId2"/>
          <a:srcRect b="3518"/>
          <a:stretch>
            <a:fillRect/>
          </a:stretch>
        </p:blipFill>
        <p:spPr bwMode="auto">
          <a:xfrm>
            <a:off x="2357422" y="714356"/>
            <a:ext cx="4462476" cy="5877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Психолого-педагогический консилиум в работе педагога-психолога.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0823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Психолого-педагогический консилиум (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играет в системе школьной психологической деятельности особую роль. </a:t>
            </a:r>
          </a:p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представляет собой организационную форму, в рамках которой происходит разработка и планирование единой психолого-педагогической стратегии сопровождения каждого ребенка в процессе его обучения. Консилиум позволяет объединить информацию об отдельных составляющих школьного статуса ребенка, которой владеют педагоги, классный руководитель, социальный педагог, логопед, учитель-дефектолог, психолог и на основе целостного видения ученика с учетом его актуального состояния и динамики предыдущего развития, разработать и реализовать общую линию его дальнейшего обучения и развития. </a:t>
            </a:r>
          </a:p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позволяет построить взаимоотношения психолога и педагогов на основе равноправного сотрудничества и личной ответственности, организовать целостное сопровождение школьников в процессе всего обучения, задействовав профессиональный и личностный потенциал всех участников образовательного учреждения, имеющих отношение к эффективности этого процесса.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Этап 5.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Участие в заседании психолого-педагогического консилиума.</a:t>
            </a:r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Коллегиальное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 заключение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мои дипломы\ппк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022" y="357166"/>
            <a:ext cx="4499611" cy="6357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4388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Рекомендации </a:t>
            </a:r>
            <a:r>
              <a:rPr lang="ru-RU" sz="4000" dirty="0" err="1" smtClean="0">
                <a:solidFill>
                  <a:schemeClr val="tx1"/>
                </a:solidFill>
              </a:rPr>
              <a:t>ППк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User\Desktop\мои дипломы\ппк\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931" t="9684" b="3044"/>
          <a:stretch>
            <a:fillRect/>
          </a:stretch>
        </p:blipFill>
        <p:spPr bwMode="auto">
          <a:xfrm>
            <a:off x="110965" y="857232"/>
            <a:ext cx="8604439" cy="5847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Этап 6.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Реализация решений психолого-педагогического консилиума.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i="1" u="sng" dirty="0" smtClean="0"/>
              <a:t>В работу психолога по решению консилиума входит  реализация следующих направлений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Общая развивающая работа по отношению ко всем школьникам данной параллели.</a:t>
            </a:r>
            <a:br>
              <a:rPr lang="ru-RU" dirty="0" smtClean="0"/>
            </a:br>
            <a:r>
              <a:rPr lang="ru-RU" dirty="0" smtClean="0"/>
              <a:t>2. Специальная развивающая или консультативная работа по отношению к школьникам с выявленными психологическими проблемами обучения и развития.</a:t>
            </a:r>
            <a:br>
              <a:rPr lang="ru-RU" dirty="0" smtClean="0"/>
            </a:br>
            <a:r>
              <a:rPr lang="ru-RU" dirty="0" smtClean="0"/>
              <a:t>3. Консультирование педагогов и родителей по вопросам обучения и развития конкретных школьников и ученических групп.</a:t>
            </a:r>
            <a:br>
              <a:rPr lang="ru-RU" dirty="0" smtClean="0"/>
            </a:br>
            <a:r>
              <a:rPr lang="ru-RU" dirty="0" smtClean="0"/>
              <a:t>4. Консультирование школьной администрации по итогам диагностического минимума и консилиума.</a:t>
            </a:r>
            <a:br>
              <a:rPr lang="ru-RU" dirty="0" smtClean="0"/>
            </a:br>
            <a:r>
              <a:rPr lang="ru-RU" dirty="0" smtClean="0"/>
              <a:t>5. Социально-диспетчерская деятельность по отношению к детям, родителям и педагогам, нуждающимся в специализированной социально-психологической помощи.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мои дипломы\ппк\6.JPG"/>
          <p:cNvPicPr>
            <a:picLocks noChangeAspect="1" noChangeArrowheads="1"/>
          </p:cNvPicPr>
          <p:nvPr/>
        </p:nvPicPr>
        <p:blipFill>
          <a:blip r:embed="rId2"/>
          <a:srcRect l="1680" t="1320" r="896"/>
          <a:stretch>
            <a:fillRect/>
          </a:stretch>
        </p:blipFill>
        <p:spPr bwMode="auto">
          <a:xfrm>
            <a:off x="428596" y="1142984"/>
            <a:ext cx="8286808" cy="5340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мои дипломы\ппк\7.JPG"/>
          <p:cNvPicPr>
            <a:picLocks noChangeAspect="1" noChangeArrowheads="1"/>
          </p:cNvPicPr>
          <p:nvPr/>
        </p:nvPicPr>
        <p:blipFill>
          <a:blip r:embed="rId2"/>
          <a:srcRect l="1101" t="-1727" r="880" b="3261"/>
          <a:stretch>
            <a:fillRect/>
          </a:stretch>
        </p:blipFill>
        <p:spPr bwMode="auto">
          <a:xfrm>
            <a:off x="285720" y="845193"/>
            <a:ext cx="8719196" cy="5584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мои дипломы\ппк\8.JPG"/>
          <p:cNvPicPr>
            <a:picLocks noChangeAspect="1" noChangeArrowheads="1"/>
          </p:cNvPicPr>
          <p:nvPr/>
        </p:nvPicPr>
        <p:blipFill>
          <a:blip r:embed="rId2"/>
          <a:srcRect l="1945" b="1415"/>
          <a:stretch>
            <a:fillRect/>
          </a:stretch>
        </p:blipFill>
        <p:spPr bwMode="auto">
          <a:xfrm>
            <a:off x="1214414" y="928670"/>
            <a:ext cx="7202145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мои дипломы\ппк\9.JPG"/>
          <p:cNvPicPr>
            <a:picLocks noChangeAspect="1" noChangeArrowheads="1"/>
          </p:cNvPicPr>
          <p:nvPr/>
        </p:nvPicPr>
        <p:blipFill>
          <a:blip r:embed="rId2"/>
          <a:srcRect t="1382"/>
          <a:stretch>
            <a:fillRect/>
          </a:stretch>
        </p:blipFill>
        <p:spPr bwMode="auto">
          <a:xfrm>
            <a:off x="642910" y="1071546"/>
            <a:ext cx="8048642" cy="5103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мои дипломы\ппк\10.JPG"/>
          <p:cNvPicPr>
            <a:picLocks noChangeAspect="1" noChangeArrowheads="1"/>
          </p:cNvPicPr>
          <p:nvPr/>
        </p:nvPicPr>
        <p:blipFill>
          <a:blip r:embed="rId2"/>
          <a:srcRect l="1818" t="-1436" r="909"/>
          <a:stretch>
            <a:fillRect/>
          </a:stretch>
        </p:blipFill>
        <p:spPr bwMode="auto">
          <a:xfrm>
            <a:off x="428596" y="1071546"/>
            <a:ext cx="8330770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Этап 1.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Выявление учащихся имеющих трудности в освоении основных общеобразовательных программ, развитии и социальной адаптации.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525686895_semago-m_-m_-semago-n_-ya_-problemnye-de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2428868"/>
            <a:ext cx="2031457" cy="2928958"/>
          </a:xfrm>
          <a:prstGeom prst="rect">
            <a:avLst/>
          </a:prstGeom>
          <a:noFill/>
        </p:spPr>
      </p:pic>
      <p:pic>
        <p:nvPicPr>
          <p:cNvPr id="5" name="Picture 2" descr="C:\Users\User\Desktop\htmlconvd-kwoU1B1x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643182"/>
            <a:ext cx="1838314" cy="2598287"/>
          </a:xfrm>
          <a:prstGeom prst="rect">
            <a:avLst/>
          </a:prstGeom>
          <a:noFill/>
        </p:spPr>
      </p:pic>
      <p:pic>
        <p:nvPicPr>
          <p:cNvPr id="2051" name="Picture 3" descr="C:\Users\User\Desktop\33938049-1.jpg"/>
          <p:cNvPicPr>
            <a:picLocks noChangeAspect="1" noChangeArrowheads="1"/>
          </p:cNvPicPr>
          <p:nvPr/>
        </p:nvPicPr>
        <p:blipFill>
          <a:blip r:embed="rId4" cstate="print"/>
          <a:srcRect l="4167" t="22656" r="9374" b="25781"/>
          <a:stretch>
            <a:fillRect/>
          </a:stretch>
        </p:blipFill>
        <p:spPr bwMode="auto">
          <a:xfrm>
            <a:off x="2643174" y="4500546"/>
            <a:ext cx="2964677" cy="2357454"/>
          </a:xfrm>
          <a:prstGeom prst="rect">
            <a:avLst/>
          </a:prstGeom>
          <a:noFill/>
        </p:spPr>
      </p:pic>
      <p:pic>
        <p:nvPicPr>
          <p:cNvPr id="2052" name="Picture 4" descr="C:\Users\User\Desktop\RGUB-BIBL-0000856476-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1714488"/>
            <a:ext cx="1962164" cy="285752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6752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Методическая литература.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6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13443" t="609" r="14033"/>
          <a:stretch>
            <a:fillRect/>
          </a:stretch>
        </p:blipFill>
        <p:spPr bwMode="auto">
          <a:xfrm>
            <a:off x="322446" y="1214422"/>
            <a:ext cx="3606612" cy="4942697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571612"/>
            <a:ext cx="4038600" cy="4783313"/>
          </a:xfrm>
        </p:spPr>
        <p:txBody>
          <a:bodyPr>
            <a:noAutofit/>
          </a:bodyPr>
          <a:lstStyle/>
          <a:p>
            <a:r>
              <a:rPr lang="ru-RU" sz="1600" dirty="0" smtClean="0"/>
              <a:t>Деятельность школьного психолога с введением ФГОС НОО стала обязательной, конкретной и измеримой, и ведущее ее направление - реализация развивающего потенциала образования. Пособие посвящено рассмотрению актуальной проблемы современного образования- обеспечению универсальных учебных действий(УУД) как собственно психологического составляющего ядра образования. Представлены методы, инструментарий, организация оценивая, сводные ведомости, карты индивидуального развития, необходимые для проведения психологического мониторинга уровня развития УУД у обучающихся 1-4 классов.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Этап 2.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Проведение углубленного психологического обследования ребенка.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мои дипломы\ппк\Снимок.JPG"/>
          <p:cNvPicPr>
            <a:picLocks noChangeAspect="1" noChangeArrowheads="1"/>
          </p:cNvPicPr>
          <p:nvPr/>
        </p:nvPicPr>
        <p:blipFill>
          <a:blip r:embed="rId2"/>
          <a:srcRect l="4175" t="3916" r="1463" b="5997"/>
          <a:stretch>
            <a:fillRect/>
          </a:stretch>
        </p:blipFill>
        <p:spPr bwMode="auto">
          <a:xfrm>
            <a:off x="500034" y="785794"/>
            <a:ext cx="8352034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мои дипломы\ппк\2.JPG"/>
          <p:cNvPicPr>
            <a:picLocks noChangeAspect="1" noChangeArrowheads="1"/>
          </p:cNvPicPr>
          <p:nvPr/>
        </p:nvPicPr>
        <p:blipFill>
          <a:blip r:embed="rId2"/>
          <a:srcRect l="5261" t="3186" r="1532" b="6112"/>
          <a:stretch>
            <a:fillRect/>
          </a:stretch>
        </p:blipFill>
        <p:spPr bwMode="auto">
          <a:xfrm>
            <a:off x="271869" y="1142984"/>
            <a:ext cx="8872131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мои дипломы\ппк\Снимок.JPG"/>
          <p:cNvPicPr>
            <a:picLocks noChangeAspect="1" noChangeArrowheads="1"/>
          </p:cNvPicPr>
          <p:nvPr/>
        </p:nvPicPr>
        <p:blipFill>
          <a:blip r:embed="rId2"/>
          <a:srcRect l="2031" t="569" r="1647" b="1607"/>
          <a:stretch>
            <a:fillRect/>
          </a:stretch>
        </p:blipFill>
        <p:spPr bwMode="auto">
          <a:xfrm>
            <a:off x="428596" y="857232"/>
            <a:ext cx="8358246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</TotalTime>
  <Words>307</Words>
  <Application>Microsoft Office PowerPoint</Application>
  <PresentationFormat>Экран (4:3)</PresentationFormat>
  <Paragraphs>25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Calibri</vt:lpstr>
      <vt:lpstr>Constantia</vt:lpstr>
      <vt:lpstr>Times New Roman</vt:lpstr>
      <vt:lpstr>Wingdings 2</vt:lpstr>
      <vt:lpstr>Поток</vt:lpstr>
      <vt:lpstr>Работа педагога-психолога в составе ППк ОО</vt:lpstr>
      <vt:lpstr>Психолого-педагогический консилиум в работе педагога-психолога.</vt:lpstr>
      <vt:lpstr>Этап 1. </vt:lpstr>
      <vt:lpstr>Методическая литература.</vt:lpstr>
      <vt:lpstr>Презентация PowerPoint</vt:lpstr>
      <vt:lpstr>Этап 2. </vt:lpstr>
      <vt:lpstr>Презентация PowerPoint</vt:lpstr>
      <vt:lpstr>Презентация PowerPoint</vt:lpstr>
      <vt:lpstr>Презентация PowerPoint</vt:lpstr>
      <vt:lpstr>Этап 3.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 4. </vt:lpstr>
      <vt:lpstr>Презентация PowerPoint</vt:lpstr>
      <vt:lpstr>Презентация PowerPoint</vt:lpstr>
      <vt:lpstr>Презентация PowerPoint</vt:lpstr>
      <vt:lpstr>Этап 5. </vt:lpstr>
      <vt:lpstr>Коллегиальное  заключение</vt:lpstr>
      <vt:lpstr>Рекомендации ППк</vt:lpstr>
      <vt:lpstr>Этап 6. </vt:lpstr>
      <vt:lpstr>В работу психолога по решению консилиума входит  реализация следующих направлений работы: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16</cp:revision>
  <dcterms:created xsi:type="dcterms:W3CDTF">2022-10-19T18:06:43Z</dcterms:created>
  <dcterms:modified xsi:type="dcterms:W3CDTF">2022-10-20T07:54:41Z</dcterms:modified>
</cp:coreProperties>
</file>