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65" r:id="rId14"/>
    <p:sldId id="266" r:id="rId15"/>
    <p:sldId id="271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434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8853A3-696F-4FFB-8A42-D93238F23778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6D3A4-1974-407A-B9B6-DCBE4B3C9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«Исцеляющие письма»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Если вы чувствуете вину перед каким-то человеком и у вас нет возможности уладить этот конфликт, встретившись и поговорив с ним, например, в случае его отъезда или смерти, то вы можете вести диалог с ним с помощью неотправленных писем.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Первое письмо. Работа начинается с того, что вы пишете человеку письмо, в котором довольно подробно излагаете все свои переживания, события и их влияние на вашу жизнь. Вы также можете задать вопросы этому человеку.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Второе письмо. Вы сочиняете ответ от лица этого человека, который вы боялись бы услышать.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Третье и последующие письма. Эти письма самые важные, так как они приносят вам освобождение. Для этого вам нужно представить, что вы и этот человек одинаково раскаиваетесь. Вы рассказываете этому человеку о своих позитивных намерениях и от его лица пишете четвертое письмо о его позитивных намерениях. Этот человек с лучшими намерениями отвечает на ваши вопросы. Вы ведете с ним диалог до тех пор, пока не договоритесь между собой. Вы прощаете друг друга и прощаетесь на этом.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6D3A4-1974-407A-B9B6-DCBE4B3C97F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3BC47D6-B654-4F8A-B363-3FCD453D8D85}" type="datetimeFigureOut">
              <a:rPr lang="ru-RU" smtClean="0"/>
              <a:pPr/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C368AAF-46E5-40DD-826A-F59E782A67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28670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ПСИХОЛОГИЧЕСКОЕ СОПРОВОЖДЕНИЕ </a:t>
            </a:r>
            <a:r>
              <a:rPr lang="ru-RU" b="1" dirty="0" smtClean="0"/>
              <a:t>ОБУЧАЮЩИХСЯ</a:t>
            </a:r>
            <a:r>
              <a:rPr lang="ru-RU" b="1" dirty="0" smtClean="0"/>
              <a:t> </a:t>
            </a:r>
            <a:r>
              <a:rPr lang="ru-RU" b="1" dirty="0" smtClean="0"/>
              <a:t>В СИТУАЦИИ КРИЗИСА УТРАТЫ, РАЗЛУКИ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4429132"/>
            <a:ext cx="8062912" cy="178595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Тараненко Светлана Васильевна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Педагог-психолог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Новопокровский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«Исцеляющие письма»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8326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 Если подросток чувствует вину перед каким-то человеком и у него нет возможности уладить этот конфликт, встретившись и поговорив с ним, например, в случае его отъезда или смерти, то вы можете предложить вести диалог с ним с помощью неотправленных писем.</a:t>
            </a:r>
          </a:p>
          <a:p>
            <a:pPr>
              <a:buNone/>
            </a:pPr>
            <a:r>
              <a:rPr lang="ru-RU" dirty="0" smtClean="0"/>
              <a:t>       Первое письмо. Работа начинается с того, что  пишется человеку письмо, в котором довольно подробно излагаются все свои переживания, события и их влияние на  жизнь. Можно задать вопросы этому человеку.</a:t>
            </a:r>
          </a:p>
          <a:p>
            <a:pPr>
              <a:buNone/>
            </a:pPr>
            <a:r>
              <a:rPr lang="ru-RU" dirty="0" smtClean="0"/>
              <a:t>      Второе письмо. Клиент  сочиняет ответ от лица этого человека.</a:t>
            </a:r>
          </a:p>
          <a:p>
            <a:pPr>
              <a:buNone/>
            </a:pPr>
            <a:r>
              <a:rPr lang="ru-RU" dirty="0" smtClean="0"/>
              <a:t>      Третье и последующие письма. Эти письма самые важные, так как они приносят освобождение. Для этого нужно представить, что сам клиент и тот человек одинаково раскаиваются. Рассказывается этому человеку о своих позитивных намерениях и от его лица пишется четвертое письмо о его позитивных намерениях. Этот человек с лучшими намерениями отвечает на  вопросы. Клиент ведет с ним диалог до тех пор, пока не договорится между собой. Прощают друг друга и прощаются на этом.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«Письмо, в котором, я говорю тебе «спасибо»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Напишите письмо благодарности умершему человеку. Скажите в нем все, что хотели, но по какой-то причине не высказали раньше. Может быть, вам удастся передать в этом письме радость, удовольствие и другие положительные эмоции, которые вы испытали благодаря ему. У вас есть для этого четверть часа.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/>
              <a:t>«Письмо умершему»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4547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   Предлагаемое ниже упражнение может быть полезно детям, подросткам и взрослым для того, чтобы найти более адекватное продолжение отношений с умершим человеком и выразить то, что они не успели сказать ему при жизни.</a:t>
            </a:r>
          </a:p>
          <a:p>
            <a:pPr>
              <a:buNone/>
            </a:pPr>
            <a:r>
              <a:rPr lang="ru-RU" dirty="0" smtClean="0"/>
              <a:t>        Каким образом ваша семья чтит умершего друга или близкого? Ходите ли вы на кладбище? Отмечаете ли вы все вместе день его рождения или день смерти? Делаете ли еще что-нибудь? Или вы оставляете на собственное усмотрение каждого то, как он будет помнить об умершем? Живым полезно время от времени вспоминать о мертвых. Мы знаем, что когда-нибудь мы сами должны будем умереть. И почему бы нам не относиться к смерти как к чему-то естественному? Наше бессознательное часто обращается к смерти – мы встречаемся с ней в своих снах, мы встречаемся с ней при каждой утрате.</a:t>
            </a:r>
          </a:p>
          <a:p>
            <a:pPr>
              <a:buNone/>
            </a:pPr>
            <a:r>
              <a:rPr lang="ru-RU" dirty="0" smtClean="0"/>
              <a:t>        Кто из умерших членов вашей семьи, друзей или знакомых настолько значим для вас, что вы хотели бы написать ему небольшое письмо? В этом письме вы можете рассказать ему, как идут ваши дела, что происходит в вашей жизни, что вы сами узнали или поняли о смерти и умирании. Вы можете также выразить невысказанные до сих пор чувства, рассказать, что значил для вас этот человек, как вы пережили его кончину.</a:t>
            </a:r>
          </a:p>
          <a:p>
            <a:pPr>
              <a:buNone/>
            </a:pPr>
            <a:r>
              <a:rPr lang="ru-RU" dirty="0" smtClean="0"/>
              <a:t>        И пусть ваше письмо умершему несет печать вашей собственной радости от жизни.</a:t>
            </a:r>
          </a:p>
          <a:p>
            <a:pPr>
              <a:buNone/>
            </a:pPr>
            <a:r>
              <a:rPr lang="ru-RU" dirty="0" smtClean="0"/>
              <a:t>        У вас есть для этого 20 минут.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dirty="0" smtClean="0"/>
              <a:t>МАК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122" name="Picture 2" descr="C:\Users\Svetlana\Desktop\Новая папка\04f67636-f1b0-4df5-8305-5f22dcd4fa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2373290" y="984240"/>
            <a:ext cx="4810116" cy="64134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Svetlana\Desktop\Новая папка\910b7aa4-955a-4cbe-b923-b9e269f16d3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2035951" y="-107181"/>
            <a:ext cx="5357852" cy="71438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РЕКОМЕНДАЦИИ  РОДНЫМ  И БЛИЗКИМ  ОБУЧАЮЩЕГОСЯ: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811758"/>
          </a:xfrm>
        </p:spPr>
        <p:txBody>
          <a:bodyPr>
            <a:normAutofit lnSpcReduction="10000"/>
          </a:bodyPr>
          <a:lstStyle/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Примите свое горе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Проявляйте свои чувства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Следите за своим здоровьем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Уравновесьте работу и отдых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Проявите к себе терпение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Поделитесь болью утраты с друзьями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Посетите людей, находящихся в горе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Можно искать утешения в религии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Помогайте другим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Делайте сегодня то, что необходимо</a:t>
            </a:r>
          </a:p>
          <a:p>
            <a:pPr marL="578358" indent="-51435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Примите решение вновь начать жить!</a:t>
            </a:r>
          </a:p>
          <a:p>
            <a:pPr marL="578358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232812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Синдром утраты (иногда его принято называть «острое горе») – это сильные эмоции, переживаемые в результате утраты близкого, любимого человека. 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3025808"/>
          </a:xfrm>
        </p:spPr>
        <p:txBody>
          <a:bodyPr/>
          <a:lstStyle/>
          <a:p>
            <a:r>
              <a:rPr lang="ru-RU" dirty="0" smtClean="0"/>
              <a:t>Временная или постоянная;</a:t>
            </a:r>
          </a:p>
          <a:p>
            <a:r>
              <a:rPr lang="ru-RU" dirty="0" smtClean="0"/>
              <a:t>Реальная или воображаемая;</a:t>
            </a:r>
          </a:p>
          <a:p>
            <a:r>
              <a:rPr lang="ru-RU" dirty="0" smtClean="0"/>
              <a:t>Физическая или психологическая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ФАЗЫ ДЕТСКОГО ГОРЯ: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1 фаза горя - отрицание, или изоляция;</a:t>
            </a:r>
          </a:p>
          <a:p>
            <a:pPr>
              <a:buNone/>
            </a:pPr>
            <a:r>
              <a:rPr lang="ru-RU" dirty="0" smtClean="0"/>
              <a:t>2 фаза – гнев;</a:t>
            </a:r>
          </a:p>
          <a:p>
            <a:pPr>
              <a:buNone/>
            </a:pPr>
            <a:r>
              <a:rPr lang="ru-RU" dirty="0" smtClean="0"/>
              <a:t>3 фаза - </a:t>
            </a:r>
            <a:r>
              <a:rPr lang="ru-RU" dirty="0" err="1" smtClean="0"/>
              <a:t>фаза</a:t>
            </a:r>
            <a:r>
              <a:rPr lang="ru-RU" dirty="0" smtClean="0"/>
              <a:t> сделки;</a:t>
            </a:r>
          </a:p>
          <a:p>
            <a:pPr>
              <a:buNone/>
            </a:pPr>
            <a:r>
              <a:rPr lang="ru-RU" dirty="0" smtClean="0"/>
              <a:t>4 фаза – депрессия;</a:t>
            </a:r>
          </a:p>
          <a:p>
            <a:pPr>
              <a:buNone/>
            </a:pPr>
            <a:r>
              <a:rPr lang="ru-RU" dirty="0" smtClean="0"/>
              <a:t>5 фаза – </a:t>
            </a:r>
            <a:r>
              <a:rPr lang="ru-RU" dirty="0" err="1" smtClean="0"/>
              <a:t>фаза</a:t>
            </a:r>
            <a:r>
              <a:rPr lang="ru-RU" dirty="0" smtClean="0"/>
              <a:t> разрешения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Основные принципы психологической помощи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Принцип нормализации</a:t>
            </a:r>
          </a:p>
          <a:p>
            <a:r>
              <a:rPr lang="ru-RU" b="1" dirty="0" smtClean="0"/>
              <a:t>Принцип партнерства и повышение достоинства личности</a:t>
            </a:r>
          </a:p>
          <a:p>
            <a:r>
              <a:rPr lang="ru-RU" b="1" dirty="0" smtClean="0"/>
              <a:t>Принцип индивидуальности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Утрата отца, девочка 12 лет (1 занятие)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5243"/>
          <a:stretch>
            <a:fillRect/>
          </a:stretch>
        </p:blipFill>
        <p:spPr bwMode="auto">
          <a:xfrm>
            <a:off x="1524000" y="1882775"/>
            <a:ext cx="6096000" cy="43323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(5 занятие)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882775"/>
            <a:ext cx="6096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(10 занятие)</a:t>
            </a:r>
            <a:endParaRPr lang="ru-RU" dirty="0"/>
          </a:p>
        </p:txBody>
      </p:sp>
      <p:pic>
        <p:nvPicPr>
          <p:cNvPr id="4" name="Содержимое 3" descr="C:\Users\Тараненко\Desktop\песочница\IMG_2871.JPG"/>
          <p:cNvPicPr>
            <a:picLocks noGrp="1"/>
          </p:cNvPicPr>
          <p:nvPr>
            <p:ph idx="1"/>
          </p:nvPr>
        </p:nvPicPr>
        <p:blipFill>
          <a:blip r:embed="rId2" cstate="print"/>
          <a:srcRect l="1444" r="3230" b="9437"/>
          <a:stretch>
            <a:fillRect/>
          </a:stretch>
        </p:blipFill>
        <p:spPr bwMode="auto">
          <a:xfrm>
            <a:off x="2000232" y="2071678"/>
            <a:ext cx="5500726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Утрата отца, девочка 13 лет (1 занятие)</a:t>
            </a:r>
            <a:endParaRPr lang="ru-RU" dirty="0"/>
          </a:p>
        </p:txBody>
      </p:sp>
      <p:pic>
        <p:nvPicPr>
          <p:cNvPr id="3074" name="Picture 2" descr="C:\Users\Svetlana\Desktop\Новая папка\29ae9c89-632d-4642-8234-d2cc94a6cb3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381" b="3571"/>
          <a:stretch>
            <a:fillRect/>
          </a:stretch>
        </p:blipFill>
        <p:spPr bwMode="auto">
          <a:xfrm rot="16200000">
            <a:off x="2605952" y="465826"/>
            <a:ext cx="3929089" cy="6569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(10 занятие)</a:t>
            </a:r>
            <a:endParaRPr lang="ru-RU" dirty="0"/>
          </a:p>
        </p:txBody>
      </p:sp>
      <p:pic>
        <p:nvPicPr>
          <p:cNvPr id="4098" name="Picture 2" descr="C:\Users\Svetlana\Desktop\Новая папка\d3263830-dffa-4045-834c-581240d3d32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3286" b="3613"/>
          <a:stretch>
            <a:fillRect/>
          </a:stretch>
        </p:blipFill>
        <p:spPr bwMode="auto">
          <a:xfrm rot="16200000">
            <a:off x="2916233" y="727049"/>
            <a:ext cx="3668724" cy="60722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123</TotalTime>
  <Words>861</Words>
  <Application>Microsoft Office PowerPoint</Application>
  <PresentationFormat>Экран (4:3)</PresentationFormat>
  <Paragraphs>57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Яркая</vt:lpstr>
      <vt:lpstr>ПСИХОЛОГИЧЕСКОЕ СОПРОВОЖДЕНИЕ ОБУЧАЮЩИХСЯ В СИТУАЦИИ КРИЗИСА УТРАТЫ, РАЗЛУКИ</vt:lpstr>
      <vt:lpstr>Синдром утраты (иногда его принято называть «острое горе») – это сильные эмоции, переживаемые в результате утраты близкого, любимого человека. </vt:lpstr>
      <vt:lpstr>ФАЗЫ ДЕТСКОГО ГОРЯ:</vt:lpstr>
      <vt:lpstr>Основные принципы психологической помощи</vt:lpstr>
      <vt:lpstr>Утрата отца, девочка 12 лет (1 занятие)</vt:lpstr>
      <vt:lpstr>(5 занятие)</vt:lpstr>
      <vt:lpstr>(10 занятие)</vt:lpstr>
      <vt:lpstr>Утрата отца, девочка 13 лет (1 занятие)</vt:lpstr>
      <vt:lpstr>(10 занятие)</vt:lpstr>
      <vt:lpstr>«Исцеляющие письма» </vt:lpstr>
      <vt:lpstr>«Письмо, в котором, я говорю тебе «спасибо»</vt:lpstr>
      <vt:lpstr>«Письмо умершему» </vt:lpstr>
      <vt:lpstr>МАК</vt:lpstr>
      <vt:lpstr>Слайд 14</vt:lpstr>
      <vt:lpstr>РЕКОМЕНДАЦИИ  РОДНЫМ  И БЛИЗКИМ  ОБУЧАЮЩЕГОСЯ: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ПСИХОЛОГИЧЕСКОЕ СОПРОВОЖДЕНИЕ ПОДРОСТКОВ В СИТУАЦИИ КРИЗИСА УТРАТЫ, РАЗЛУКИ</dc:title>
  <dc:creator>Svetlana</dc:creator>
  <cp:lastModifiedBy>Ирина</cp:lastModifiedBy>
  <cp:revision>13</cp:revision>
  <dcterms:created xsi:type="dcterms:W3CDTF">2021-11-17T17:43:49Z</dcterms:created>
  <dcterms:modified xsi:type="dcterms:W3CDTF">2021-11-18T06:05:49Z</dcterms:modified>
</cp:coreProperties>
</file>