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70" r:id="rId11"/>
    <p:sldId id="264" r:id="rId12"/>
    <p:sldId id="265" r:id="rId13"/>
    <p:sldId id="266" r:id="rId14"/>
    <p:sldId id="267" r:id="rId15"/>
    <p:sldId id="26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D860C-50F7-4B45-B9CE-7BB2765ECC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90E67530-68BC-41B8-8E4F-54ABC7CB458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3549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D860C-50F7-4B45-B9CE-7BB2765ECC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67530-68BC-41B8-8E4F-54ABC7CB458B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979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D860C-50F7-4B45-B9CE-7BB2765ECC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67530-68BC-41B8-8E4F-54ABC7CB458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8719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D860C-50F7-4B45-B9CE-7BB2765ECC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67530-68BC-41B8-8E4F-54ABC7CB458B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402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D860C-50F7-4B45-B9CE-7BB2765ECC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67530-68BC-41B8-8E4F-54ABC7CB458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6199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D860C-50F7-4B45-B9CE-7BB2765ECC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67530-68BC-41B8-8E4F-54ABC7CB458B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5426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D860C-50F7-4B45-B9CE-7BB2765ECC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67530-68BC-41B8-8E4F-54ABC7CB458B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2728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D860C-50F7-4B45-B9CE-7BB2765ECC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67530-68BC-41B8-8E4F-54ABC7CB458B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0933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D860C-50F7-4B45-B9CE-7BB2765ECC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67530-68BC-41B8-8E4F-54ABC7CB45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09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D860C-50F7-4B45-B9CE-7BB2765ECC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67530-68BC-41B8-8E4F-54ABC7CB458B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2117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DFDD860C-50F7-4B45-B9CE-7BB2765ECC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67530-68BC-41B8-8E4F-54ABC7CB458B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699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D860C-50F7-4B45-B9CE-7BB2765ECCF8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90E67530-68BC-41B8-8E4F-54ABC7CB458B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624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Буллинг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/>
              <a:t>Как ему противостоять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511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470" y="125646"/>
            <a:ext cx="9603275" cy="45624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Психологические рекомендации потенциальным жертвам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720436"/>
            <a:ext cx="9603275" cy="604058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2500" b="1" dirty="0" smtClean="0">
                <a:latin typeface="Comic Sans MS" panose="030F0702030302020204" pitchFamily="66" charset="0"/>
              </a:rPr>
              <a:t>Снимайте </a:t>
            </a:r>
            <a:r>
              <a:rPr lang="ru-RU" sz="2500" b="1" dirty="0">
                <a:latin typeface="Comic Sans MS" panose="030F0702030302020204" pitchFamily="66" charset="0"/>
              </a:rPr>
              <a:t>мышечное напряжение:</a:t>
            </a:r>
            <a:br>
              <a:rPr lang="ru-RU" sz="2500" b="1" dirty="0">
                <a:latin typeface="Comic Sans MS" panose="030F0702030302020204" pitchFamily="66" charset="0"/>
              </a:rPr>
            </a:br>
            <a:r>
              <a:rPr lang="ru-RU" sz="2500" b="1" dirty="0">
                <a:latin typeface="Comic Sans MS" panose="030F0702030302020204" pitchFamily="66" charset="0"/>
              </a:rPr>
              <a:t>-</a:t>
            </a:r>
            <a:r>
              <a:rPr lang="ru-RU" sz="2500" dirty="0">
                <a:latin typeface="Comic Sans MS" panose="030F0702030302020204" pitchFamily="66" charset="0"/>
              </a:rPr>
              <a:t>дыхательная гимнастика: глубоко вдохни, задержи дыхание на 5 секунд, потом выдохни. 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Повтори несколько раз.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-сожми сильно, сильно кулаки и посчитай до 10, а потом расслабь руки.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-если есть возможность,  прими душ, сходи в  бассейн или </a:t>
            </a:r>
            <a:r>
              <a:rPr lang="ru-RU" sz="2500" dirty="0" err="1">
                <a:latin typeface="Comic Sans MS" panose="030F0702030302020204" pitchFamily="66" charset="0"/>
              </a:rPr>
              <a:t>поплескайся</a:t>
            </a:r>
            <a:r>
              <a:rPr lang="ru-RU" sz="2500" dirty="0">
                <a:latin typeface="Comic Sans MS" panose="030F0702030302020204" pitchFamily="66" charset="0"/>
              </a:rPr>
              <a:t>  в ванной.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-порви  не нужную бумагу, газеты.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-массаж.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-побоксируй подушку. 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b="1" dirty="0">
                <a:latin typeface="Comic Sans MS" panose="030F0702030302020204" pitchFamily="66" charset="0"/>
              </a:rPr>
              <a:t/>
            </a:r>
            <a:br>
              <a:rPr lang="ru-RU" sz="2500" b="1" dirty="0">
                <a:latin typeface="Comic Sans MS" panose="030F0702030302020204" pitchFamily="66" charset="0"/>
              </a:rPr>
            </a:br>
            <a:r>
              <a:rPr lang="ru-RU" sz="2500" b="1" dirty="0">
                <a:latin typeface="Comic Sans MS" panose="030F0702030302020204" pitchFamily="66" charset="0"/>
              </a:rPr>
              <a:t>Развивайте навыки общения со сверстниками</a:t>
            </a:r>
            <a:r>
              <a:rPr lang="ru-RU" sz="2500" dirty="0">
                <a:latin typeface="Comic Sans MS" panose="030F0702030302020204" pitchFamily="66" charset="0"/>
              </a:rPr>
              <a:t/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</a:t>
            </a:r>
            <a:r>
              <a:rPr lang="ru-RU" sz="2500" u="sng" dirty="0">
                <a:latin typeface="Comic Sans MS" panose="030F0702030302020204" pitchFamily="66" charset="0"/>
              </a:rPr>
              <a:t>Способы реагирования на обзывания:</a:t>
            </a:r>
            <a:br>
              <a:rPr lang="ru-RU" sz="2500" u="sng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-игнорировать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-не обращать внимания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-отреагировать нестандартно. 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u="sng" dirty="0">
                <a:latin typeface="Comic Sans MS" panose="030F0702030302020204" pitchFamily="66" charset="0"/>
              </a:rPr>
              <a:t>Как завести себе друзей</a:t>
            </a:r>
            <a:br>
              <a:rPr lang="ru-RU" sz="2500" u="sng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-приглашать в гости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-уметь выслушать и помогать друг другу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-уметь делиться  (ручкой, ластиком, угощать конфетой, давать списывать контрольные, ….)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-говорить приятные слова «как ты сегодня замечательно выглядишь», «мне приятно с тобой общаться», «мне с тобой интересно»….. 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>-самые лучшие знакомства – это случайные. Поэтому для того, чтоб найти  хороших друзей как можно чаще бывайте вне дома. Запишитесь в спортивную  секцию, кружок по моделированию и т.д.</a:t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dirty="0">
                <a:latin typeface="Comic Sans MS" panose="030F0702030302020204" pitchFamily="66" charset="0"/>
              </a:rPr>
              <a:t/>
            </a:r>
            <a:br>
              <a:rPr lang="ru-RU" sz="2500" dirty="0">
                <a:latin typeface="Comic Sans MS" panose="030F0702030302020204" pitchFamily="66" charset="0"/>
              </a:rPr>
            </a:br>
            <a:r>
              <a:rPr lang="ru-RU" sz="2500" b="1" dirty="0">
                <a:latin typeface="Comic Sans MS" panose="030F0702030302020204" pitchFamily="66" charset="0"/>
              </a:rPr>
              <a:t>Развивайте навыки реагирования в конфликтных ситуациях и адекватного выражения эмоций.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/>
            </a:r>
            <a:b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12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8" y="111793"/>
            <a:ext cx="9603275" cy="33155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Методики и упражнения для работы с классом: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2327" y="581892"/>
            <a:ext cx="9752527" cy="5555672"/>
          </a:xfrm>
        </p:spPr>
        <p:txBody>
          <a:bodyPr/>
          <a:lstStyle/>
          <a:p>
            <a:r>
              <a:rPr lang="ru-RU" b="1" dirty="0"/>
              <a:t>Упражнение «Проигрывание ситуаций</a:t>
            </a:r>
            <a:r>
              <a:rPr lang="ru-RU" b="1" dirty="0" smtClean="0"/>
              <a:t>».</a:t>
            </a:r>
          </a:p>
          <a:p>
            <a:pPr marL="0" indent="0">
              <a:buNone/>
            </a:pPr>
            <a:r>
              <a:rPr lang="ru-RU" dirty="0" smtClean="0"/>
              <a:t>Цель</a:t>
            </a:r>
            <a:r>
              <a:rPr lang="ru-RU" dirty="0"/>
              <a:t> – развитие сплоченности группы, умения разрешать конфликтные </a:t>
            </a:r>
            <a:r>
              <a:rPr lang="ru-RU" dirty="0" smtClean="0"/>
              <a:t>ситуации.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Обсудите </a:t>
            </a:r>
            <a:r>
              <a:rPr lang="ru-RU" dirty="0"/>
              <a:t>с детьми реально возникший конфликт или расскажите сами о какой-то ссоре и предложите им дать рекомендации, как «погасить» этот конфликт. Предложите игру «Ты поссорился с другом и хочешь помириться». В ходе этой ролевой игры можно использовать следующие приемы: создание соответствующей обстановки (какие-то декорации, костюмы др.); обмен ролями (дети во время игры могут меняться ролями, что дает возможность прочувствовать другую точку зрения); прием зеркала (дети как можно точнее стараются изобразить позу, мимику и типичные выражения изображаемого персонажа).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110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0124" y="776810"/>
            <a:ext cx="9603275" cy="47009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Упражнение «Письмо любви»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1399309"/>
            <a:ext cx="9603275" cy="479367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Задание </a:t>
            </a:r>
            <a:r>
              <a:rPr lang="ru-RU" dirty="0"/>
              <a:t>участникам: «На листе бумаги начертите пять колонок. Название первой колонки – «Гнев», в ней напишите, почему вы испытываете гнев, обиду, раздражение по отношению к партнеру. Вторая колонка называется «Печаль», в ней напишите, из-за чего вы испытываете печаль или разочарование по отношению к партнеру. Третья колонка посвящена страху. В четвертой под названием «Сожаление» выскажите смущение, сожаление о чем-то, попросите прощения, извинитесь перед партнером. В пятой колонке напишите о любви, о том, как вы цените своего партнера, о своих пожеланиях на будущее. После этого сами попытайтесь ответить на свое же письмо. Обычно люди пишут именно те фразы, которые хотят услышать от своего партнера: «Я все понимаю», «Мне жаль», «Ты заслуживаешь большего»».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385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Игры и упражнения для профилактики </a:t>
            </a:r>
            <a:r>
              <a:rPr lang="ru-RU" b="1" dirty="0" err="1"/>
              <a:t>буллинга</a:t>
            </a:r>
            <a:r>
              <a:rPr lang="ru-RU" b="1" dirty="0"/>
              <a:t> в подростковом возрасте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3983286"/>
          </a:xfrm>
        </p:spPr>
        <p:txBody>
          <a:bodyPr>
            <a:normAutofit/>
          </a:bodyPr>
          <a:lstStyle/>
          <a:p>
            <a:r>
              <a:rPr lang="ru-RU" b="1" dirty="0"/>
              <a:t>Игра «Король»</a:t>
            </a:r>
            <a:endParaRPr lang="ru-RU" dirty="0"/>
          </a:p>
          <a:p>
            <a:r>
              <a:rPr lang="ru-RU" b="1" dirty="0"/>
              <a:t>Упражнение «Безмолвный крик»</a:t>
            </a:r>
            <a:endParaRPr lang="ru-RU" dirty="0"/>
          </a:p>
          <a:p>
            <a:r>
              <a:rPr lang="ru-RU" b="1" dirty="0"/>
              <a:t>Упражнение «Карта желаемых чувств»</a:t>
            </a:r>
            <a:endParaRPr lang="ru-RU" dirty="0"/>
          </a:p>
          <a:p>
            <a:r>
              <a:rPr lang="ru-RU" b="1" dirty="0"/>
              <a:t>Упражнение «Шутливое письмо»</a:t>
            </a:r>
            <a:endParaRPr lang="ru-RU" dirty="0"/>
          </a:p>
          <a:p>
            <a:r>
              <a:rPr lang="ru-RU" b="1" dirty="0"/>
              <a:t>Игра «Спускаем пар»</a:t>
            </a:r>
            <a:endParaRPr lang="ru-RU" dirty="0"/>
          </a:p>
          <a:p>
            <a:r>
              <a:rPr lang="ru-RU" b="1" dirty="0"/>
              <a:t>Упражнение «Избавляемся от гнева и агрессивности</a:t>
            </a:r>
            <a:r>
              <a:rPr lang="ru-RU" b="1" dirty="0" smtClean="0"/>
              <a:t>»</a:t>
            </a:r>
          </a:p>
          <a:p>
            <a:r>
              <a:rPr lang="ru-RU" b="1" dirty="0"/>
              <a:t>Упражнение «Покажи ситуацию</a:t>
            </a:r>
            <a:r>
              <a:rPr lang="ru-RU" b="1" dirty="0" smtClean="0"/>
              <a:t>»</a:t>
            </a:r>
            <a:endParaRPr lang="ru-RU" dirty="0"/>
          </a:p>
          <a:p>
            <a:r>
              <a:rPr lang="ru-RU" b="1" dirty="0"/>
              <a:t>Игра «Иван Иванович</a:t>
            </a:r>
            <a:r>
              <a:rPr lang="ru-RU" b="1" dirty="0" smtClean="0"/>
              <a:t>»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5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9603275" cy="636354"/>
          </a:xfrm>
        </p:spPr>
        <p:txBody>
          <a:bodyPr/>
          <a:lstStyle/>
          <a:p>
            <a:pPr algn="ctr"/>
            <a:r>
              <a:rPr lang="ru-RU" dirty="0" smtClean="0"/>
              <a:t>Профилактика </a:t>
            </a:r>
            <a:r>
              <a:rPr lang="ru-RU" dirty="0" err="1" smtClean="0"/>
              <a:t>буллинга</a:t>
            </a:r>
            <a:endParaRPr lang="ru-RU" dirty="0"/>
          </a:p>
        </p:txBody>
      </p:sp>
      <p:pic>
        <p:nvPicPr>
          <p:cNvPr id="4" name="Мультипликационный фильм _Травле - НЕТ!_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86113" y="2016125"/>
            <a:ext cx="6132512" cy="3449638"/>
          </a:xfrm>
        </p:spPr>
      </p:pic>
    </p:spTree>
    <p:extLst>
      <p:ext uri="{BB962C8B-B14F-4D97-AF65-F5344CB8AC3E}">
        <p14:creationId xmlns:p14="http://schemas.microsoft.com/office/powerpoint/2010/main" val="372050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Спасибо за внимание!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Педагог-психолог МБОУ СОШ №11 </a:t>
            </a:r>
            <a:br>
              <a:rPr lang="ru-RU" dirty="0" smtClean="0"/>
            </a:br>
            <a:r>
              <a:rPr lang="ru-RU" dirty="0" smtClean="0"/>
              <a:t>Н.Д. Некрасова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345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</a:t>
            </a:r>
            <a:r>
              <a:rPr lang="ru-RU" dirty="0" err="1" smtClean="0"/>
              <a:t>буллинг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/>
              <a:t>Буллинг</a:t>
            </a:r>
            <a:r>
              <a:rPr lang="ru-RU" dirty="0"/>
              <a:t>– (от английского</a:t>
            </a:r>
            <a:r>
              <a:rPr lang="ru-RU" b="1" dirty="0"/>
              <a:t> </a:t>
            </a:r>
            <a:r>
              <a:rPr lang="ru-RU" dirty="0" err="1"/>
              <a:t>bully</a:t>
            </a:r>
            <a:r>
              <a:rPr lang="ru-RU" dirty="0"/>
              <a:t> -</a:t>
            </a:r>
            <a:r>
              <a:rPr lang="ru-RU" b="1" dirty="0"/>
              <a:t> </a:t>
            </a:r>
            <a:r>
              <a:rPr lang="ru-RU" dirty="0"/>
              <a:t>хулиган,</a:t>
            </a:r>
            <a:r>
              <a:rPr lang="ru-RU" b="1" dirty="0"/>
              <a:t> </a:t>
            </a:r>
            <a:r>
              <a:rPr lang="ru-RU" dirty="0"/>
              <a:t>драчун,</a:t>
            </a:r>
            <a:r>
              <a:rPr lang="ru-RU" b="1" dirty="0"/>
              <a:t> </a:t>
            </a:r>
            <a:r>
              <a:rPr lang="ru-RU" dirty="0"/>
              <a:t>задира,</a:t>
            </a:r>
            <a:r>
              <a:rPr lang="ru-RU" b="1" dirty="0"/>
              <a:t> </a:t>
            </a:r>
            <a:r>
              <a:rPr lang="ru-RU" dirty="0"/>
              <a:t>грубиян,</a:t>
            </a:r>
            <a:r>
              <a:rPr lang="ru-RU" b="1" dirty="0"/>
              <a:t> </a:t>
            </a:r>
            <a:r>
              <a:rPr lang="ru-RU" dirty="0"/>
              <a:t>на-</a:t>
            </a:r>
            <a:r>
              <a:rPr lang="ru-RU" dirty="0" err="1"/>
              <a:t>сильник</a:t>
            </a:r>
            <a:r>
              <a:rPr lang="ru-RU" dirty="0"/>
              <a:t>) – притеснение, травля, дискриминация. В более широком смысле - это особый вид насилия, когда один человек (или группа) физически нападает, или угрожает другому, более слабому физически и морально человеку (или группе лиц). От случайной драки </a:t>
            </a:r>
            <a:r>
              <a:rPr lang="ru-RU" dirty="0" err="1"/>
              <a:t>буллинг</a:t>
            </a:r>
            <a:r>
              <a:rPr lang="ru-RU" dirty="0"/>
              <a:t> отличается систематичностью и регулярностью повторов</a:t>
            </a:r>
            <a:r>
              <a:rPr lang="ru-RU" dirty="0" smtClean="0"/>
              <a:t>.</a:t>
            </a:r>
          </a:p>
          <a:p>
            <a:r>
              <a:rPr lang="ru-RU" dirty="0"/>
              <a:t> В </a:t>
            </a:r>
            <a:r>
              <a:rPr lang="ru-RU" dirty="0" err="1"/>
              <a:t>буллинге</a:t>
            </a:r>
            <a:r>
              <a:rPr lang="ru-RU" dirty="0"/>
              <a:t> участвуют не только дети, но и педагоги. То есть как жертвами </a:t>
            </a:r>
            <a:r>
              <a:rPr lang="ru-RU" dirty="0" err="1"/>
              <a:t>буллинга</a:t>
            </a:r>
            <a:r>
              <a:rPr lang="ru-RU" dirty="0"/>
              <a:t> могут стать и дети и педагоги, так и </a:t>
            </a:r>
            <a:r>
              <a:rPr lang="ru-RU" dirty="0" err="1"/>
              <a:t>буллерами</a:t>
            </a:r>
            <a:r>
              <a:rPr lang="ru-RU" dirty="0"/>
              <a:t> могут выступать и взрослые и дети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67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Причины возникновения </a:t>
            </a:r>
            <a:r>
              <a:rPr lang="ru-RU" b="1" dirty="0" err="1"/>
              <a:t>буллинга</a:t>
            </a:r>
            <a:r>
              <a:rPr lang="ru-RU" b="1" dirty="0"/>
              <a:t> в детских коллективах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·унижения </a:t>
            </a:r>
            <a:r>
              <a:rPr lang="ru-RU" dirty="0"/>
              <a:t>ученика, который не успевает/преуспевает в учёбе или уязвим в других отношениях.</a:t>
            </a:r>
          </a:p>
          <a:p>
            <a:r>
              <a:rPr lang="ru-RU" dirty="0" smtClean="0"/>
              <a:t>·негативных </a:t>
            </a:r>
            <a:r>
              <a:rPr lang="ru-RU" dirty="0"/>
              <a:t>или саркастических высказываний по поводу внешности или происхождения ученика.</a:t>
            </a:r>
          </a:p>
          <a:p>
            <a:r>
              <a:rPr lang="ru-RU" dirty="0" smtClean="0"/>
              <a:t>·устрашающих </a:t>
            </a:r>
            <a:r>
              <a:rPr lang="ru-RU" dirty="0"/>
              <a:t>и угрожающих жестов или выражений.</a:t>
            </a:r>
          </a:p>
          <a:p>
            <a:r>
              <a:rPr lang="ru-RU" dirty="0" smtClean="0"/>
              <a:t>·привилегированного </a:t>
            </a:r>
            <a:r>
              <a:rPr lang="ru-RU" dirty="0"/>
              <a:t>отношения к заискивающим учащимся.</a:t>
            </a:r>
          </a:p>
          <a:p>
            <a:r>
              <a:rPr lang="ru-RU" dirty="0" smtClean="0"/>
              <a:t>·оскорбления </a:t>
            </a:r>
            <a:r>
              <a:rPr lang="ru-RU" dirty="0"/>
              <a:t>учеников унизительными, а иногда даже нецензурными словами.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87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Способствовать </a:t>
            </a:r>
            <a:r>
              <a:rPr lang="ru-RU" b="1" dirty="0" err="1"/>
              <a:t>буллингу</a:t>
            </a:r>
            <a:r>
              <a:rPr lang="ru-RU" b="1" dirty="0"/>
              <a:t> могут также: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наличие </a:t>
            </a:r>
            <a:r>
              <a:rPr lang="ru-RU" dirty="0"/>
              <a:t>в классе признанного «лидера»;</a:t>
            </a:r>
          </a:p>
          <a:p>
            <a:r>
              <a:rPr lang="ru-RU" dirty="0" smtClean="0"/>
              <a:t>возникновение </a:t>
            </a:r>
            <a:r>
              <a:rPr lang="ru-RU" dirty="0"/>
              <a:t>острого конфликта между двумя учениками под влиянием внешних поводов, которые являются провоцирующими факторами для агрессора (</a:t>
            </a:r>
            <a:r>
              <a:rPr lang="ru-RU" dirty="0" err="1"/>
              <a:t>буллера</a:t>
            </a:r>
            <a:r>
              <a:rPr lang="ru-RU" dirty="0"/>
              <a:t>);</a:t>
            </a:r>
          </a:p>
          <a:p>
            <a:r>
              <a:rPr lang="ru-RU" dirty="0" smtClean="0"/>
              <a:t>нежелание </a:t>
            </a:r>
            <a:r>
              <a:rPr lang="ru-RU" dirty="0"/>
              <a:t>преподавателей в силу своего незнания брать на себя ответственность за противостояние властолюбивому поведению учеников.</a:t>
            </a:r>
          </a:p>
          <a:p>
            <a:r>
              <a:rPr lang="ru-RU" dirty="0" smtClean="0"/>
              <a:t>отсутствие </a:t>
            </a:r>
            <a:r>
              <a:rPr lang="ru-RU" dirty="0"/>
              <a:t>контроля со стороны преподавателей за поведением учащихся на переменах.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295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66406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Мотивами </a:t>
            </a:r>
            <a:r>
              <a:rPr lang="ru-RU" b="1" dirty="0" err="1"/>
              <a:t>буллинга</a:t>
            </a:r>
            <a:r>
              <a:rPr lang="ru-RU" b="1" dirty="0"/>
              <a:t> являются: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36073" y="1925782"/>
            <a:ext cx="9918781" cy="4239491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·зависть</a:t>
            </a:r>
            <a:r>
              <a:rPr lang="ru-RU" b="1" dirty="0"/>
              <a:t>;</a:t>
            </a:r>
          </a:p>
          <a:p>
            <a:r>
              <a:rPr lang="ru-RU" b="1" dirty="0" smtClean="0"/>
              <a:t>·месть </a:t>
            </a:r>
            <a:r>
              <a:rPr lang="ru-RU" b="1" dirty="0"/>
              <a:t>(когда жертвы переходят в разряд </a:t>
            </a:r>
            <a:r>
              <a:rPr lang="ru-RU" b="1" dirty="0" err="1"/>
              <a:t>буллеров</a:t>
            </a:r>
            <a:r>
              <a:rPr lang="ru-RU" b="1" dirty="0"/>
              <a:t>: наказать за боль и причиненные страдания);</a:t>
            </a:r>
          </a:p>
          <a:p>
            <a:r>
              <a:rPr lang="ru-RU" b="1" dirty="0" smtClean="0"/>
              <a:t>·чувство </a:t>
            </a:r>
            <a:r>
              <a:rPr lang="ru-RU" b="1" dirty="0"/>
              <a:t>неприязни;</a:t>
            </a:r>
          </a:p>
          <a:p>
            <a:r>
              <a:rPr lang="ru-RU" b="1" dirty="0" smtClean="0"/>
              <a:t>·борьба </a:t>
            </a:r>
            <a:r>
              <a:rPr lang="ru-RU" b="1" dirty="0"/>
              <a:t>за власть;</a:t>
            </a:r>
          </a:p>
          <a:p>
            <a:r>
              <a:rPr lang="ru-RU" b="1" dirty="0" smtClean="0"/>
              <a:t>·нейтрализация </a:t>
            </a:r>
            <a:r>
              <a:rPr lang="ru-RU" b="1" dirty="0"/>
              <a:t>соперника через показ преимущества над ним;</a:t>
            </a:r>
          </a:p>
          <a:p>
            <a:r>
              <a:rPr lang="ru-RU" b="1" dirty="0" smtClean="0"/>
              <a:t>·самоутверждение </a:t>
            </a:r>
            <a:r>
              <a:rPr lang="ru-RU" b="1" dirty="0"/>
              <a:t>вплоть до удовлетворения садистских потребностей отдельных личностей;</a:t>
            </a:r>
          </a:p>
          <a:p>
            <a:r>
              <a:rPr lang="ru-RU" b="1" dirty="0" smtClean="0"/>
              <a:t>·стремление </a:t>
            </a:r>
            <a:r>
              <a:rPr lang="ru-RU" b="1" dirty="0"/>
              <a:t>быть в центре внимания, выглядеть круто;</a:t>
            </a:r>
          </a:p>
          <a:p>
            <a:r>
              <a:rPr lang="ru-RU" b="1" dirty="0" smtClean="0"/>
              <a:t>·стремление </a:t>
            </a:r>
            <a:r>
              <a:rPr lang="ru-RU" b="1" dirty="0"/>
              <a:t>удивить, поразить;</a:t>
            </a:r>
          </a:p>
          <a:p>
            <a:r>
              <a:rPr lang="ru-RU" b="1" dirty="0" smtClean="0"/>
              <a:t>·стремление </a:t>
            </a:r>
            <a:r>
              <a:rPr lang="ru-RU" b="1" dirty="0"/>
              <a:t>разрядиться, «приколоться»;</a:t>
            </a:r>
          </a:p>
          <a:p>
            <a:r>
              <a:rPr lang="ru-RU" b="1" dirty="0" smtClean="0"/>
              <a:t>·желание </a:t>
            </a:r>
            <a:r>
              <a:rPr lang="ru-RU" b="1" dirty="0"/>
              <a:t>унизить, запугать непонравившегося человека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03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Часто </a:t>
            </a:r>
            <a:r>
              <a:rPr lang="ru-RU" b="1" dirty="0" err="1"/>
              <a:t>буллерами</a:t>
            </a:r>
            <a:r>
              <a:rPr lang="ru-RU" b="1" dirty="0"/>
              <a:t> становятся: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дети, воспитывающиеся родителями-одиночками;</a:t>
            </a:r>
          </a:p>
          <a:p>
            <a:r>
              <a:rPr lang="ru-RU" sz="2400" dirty="0" smtClean="0"/>
              <a:t>·дети </a:t>
            </a:r>
            <a:r>
              <a:rPr lang="ru-RU" sz="2400" dirty="0"/>
              <a:t>из семей, в которых у матери отмечается негативное отношение к жизни;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дети </a:t>
            </a:r>
            <a:r>
              <a:rPr lang="ru-RU" sz="2400" dirty="0"/>
              <a:t>из властных и авторитарных семей;</a:t>
            </a:r>
          </a:p>
          <a:p>
            <a:r>
              <a:rPr lang="ru-RU" sz="2400" dirty="0" smtClean="0"/>
              <a:t>·дети </a:t>
            </a:r>
            <a:r>
              <a:rPr lang="ru-RU" sz="2400" dirty="0"/>
              <a:t>из конфликтных семей;</a:t>
            </a:r>
          </a:p>
          <a:p>
            <a:r>
              <a:rPr lang="ru-RU" sz="2400" dirty="0" smtClean="0"/>
              <a:t>·дети </a:t>
            </a:r>
            <a:r>
              <a:rPr lang="ru-RU" sz="2400" dirty="0"/>
              <a:t>с низкой устойчивостью к стрессу;</a:t>
            </a:r>
          </a:p>
          <a:p>
            <a:r>
              <a:rPr lang="ru-RU" sz="2400" dirty="0" smtClean="0"/>
              <a:t>·дети </a:t>
            </a:r>
            <a:r>
              <a:rPr lang="ru-RU" sz="2400" dirty="0"/>
              <a:t>с низкой успеваемостью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5140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Буллеры</a:t>
            </a:r>
            <a:r>
              <a:rPr lang="ru-RU" b="1" dirty="0"/>
              <a:t> – это: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9" y="1853754"/>
            <a:ext cx="9603275" cy="4186828"/>
          </a:xfrm>
        </p:spPr>
        <p:txBody>
          <a:bodyPr>
            <a:normAutofit/>
          </a:bodyPr>
          <a:lstStyle/>
          <a:p>
            <a:r>
              <a:rPr lang="ru-RU" dirty="0" smtClean="0"/>
              <a:t>·активные</a:t>
            </a:r>
            <a:r>
              <a:rPr lang="ru-RU" dirty="0"/>
              <a:t>, общительные дети, претендующие на роль лидера в классе;</a:t>
            </a:r>
          </a:p>
          <a:p>
            <a:r>
              <a:rPr lang="ru-RU" dirty="0" smtClean="0"/>
              <a:t>·агрессивные </a:t>
            </a:r>
            <a:r>
              <a:rPr lang="ru-RU" dirty="0"/>
              <a:t>дети, использующие для самоутверждения </a:t>
            </a:r>
            <a:r>
              <a:rPr lang="ru-RU" dirty="0" smtClean="0"/>
              <a:t>безответную жертву</a:t>
            </a:r>
            <a:r>
              <a:rPr lang="ru-RU" dirty="0"/>
              <a:t>;</a:t>
            </a:r>
          </a:p>
          <a:p>
            <a:r>
              <a:rPr lang="ru-RU" dirty="0" smtClean="0"/>
              <a:t>·дети</a:t>
            </a:r>
            <a:r>
              <a:rPr lang="ru-RU" dirty="0"/>
              <a:t>, стремящиеся быть в центре внимания;</a:t>
            </a:r>
          </a:p>
          <a:p>
            <a:r>
              <a:rPr lang="ru-RU" dirty="0" smtClean="0"/>
              <a:t>·дети </a:t>
            </a:r>
            <a:r>
              <a:rPr lang="ru-RU" dirty="0"/>
              <a:t>высокомерные, делящие всех на "своих" и "чужих" (что </a:t>
            </a:r>
            <a:r>
              <a:rPr lang="ru-RU" dirty="0" smtClean="0"/>
              <a:t>является результатом </a:t>
            </a:r>
            <a:r>
              <a:rPr lang="ru-RU" dirty="0"/>
              <a:t>соответствующего семейного воспитания);</a:t>
            </a:r>
          </a:p>
          <a:p>
            <a:r>
              <a:rPr lang="ru-RU" dirty="0"/>
              <a:t> </a:t>
            </a:r>
            <a:r>
              <a:rPr lang="ru-RU" dirty="0" smtClean="0"/>
              <a:t>максималисты</a:t>
            </a:r>
            <a:r>
              <a:rPr lang="ru-RU" dirty="0"/>
              <a:t>, не желающие идти на компромиссы;</a:t>
            </a:r>
          </a:p>
          <a:p>
            <a:r>
              <a:rPr lang="ru-RU" dirty="0" smtClean="0"/>
              <a:t>·дети </a:t>
            </a:r>
            <a:r>
              <a:rPr lang="ru-RU" dirty="0"/>
              <a:t>со слабым самоконтролем, которые не научились брать на </a:t>
            </a:r>
            <a:r>
              <a:rPr lang="ru-RU" dirty="0" smtClean="0"/>
              <a:t>себя ответственность </a:t>
            </a:r>
            <a:r>
              <a:rPr lang="ru-RU" dirty="0"/>
              <a:t>за свое поведение;</a:t>
            </a:r>
          </a:p>
          <a:p>
            <a:r>
              <a:rPr lang="ru-RU" dirty="0" smtClean="0"/>
              <a:t>·дети</a:t>
            </a:r>
            <a:r>
              <a:rPr lang="ru-RU" dirty="0"/>
              <a:t>, не обученные другим, лучшим способам поведения, т.е. не воспитанные.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223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8" y="111793"/>
            <a:ext cx="9603275" cy="3176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/>
              <a:t>Алгоритм действий при обнаружении случая </a:t>
            </a:r>
            <a:r>
              <a:rPr lang="ru-RU" sz="2200" b="1" dirty="0" err="1"/>
              <a:t>буллинга</a:t>
            </a:r>
            <a:r>
              <a:rPr lang="ru-RU" sz="2200" dirty="0"/>
              <a:t>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8365" y="817418"/>
            <a:ext cx="9946490" cy="5444837"/>
          </a:xfrm>
        </p:spPr>
        <p:txBody>
          <a:bodyPr>
            <a:normAutofit fontScale="92500"/>
          </a:bodyPr>
          <a:lstStyle/>
          <a:p>
            <a:r>
              <a:rPr lang="ru-RU" dirty="0"/>
              <a:t>следует с самого первого дня пресекать любые насмешки над неудачами одноклассников;</a:t>
            </a:r>
          </a:p>
          <a:p>
            <a:r>
              <a:rPr lang="ru-RU" dirty="0" smtClean="0"/>
              <a:t>·следует </a:t>
            </a:r>
            <a:r>
              <a:rPr lang="ru-RU" dirty="0"/>
              <a:t>пресекать любые пренебрежительные замечания в адрес одноклассников;</a:t>
            </a:r>
          </a:p>
          <a:p>
            <a:r>
              <a:rPr lang="ru-RU" dirty="0" smtClean="0"/>
              <a:t>если </a:t>
            </a:r>
            <a:r>
              <a:rPr lang="ru-RU" dirty="0"/>
              <a:t>по каким-либо причинам репутация ребенка испорчена, нужно дать ему возможность показать себя в выгодном свете;</a:t>
            </a:r>
          </a:p>
          <a:p>
            <a:r>
              <a:rPr lang="ru-RU" dirty="0" smtClean="0"/>
              <a:t>помогают </a:t>
            </a:r>
            <a:r>
              <a:rPr lang="ru-RU" dirty="0"/>
              <a:t>объединить класс совместные мероприятия, поездки, постановки спектаклей, выпуск стенгазет и т.д.;</a:t>
            </a:r>
          </a:p>
          <a:p>
            <a:r>
              <a:rPr lang="ru-RU" dirty="0" smtClean="0"/>
              <a:t>необходимо </a:t>
            </a:r>
            <a:r>
              <a:rPr lang="ru-RU" dirty="0"/>
              <a:t>дать возможность наиболее активным детям проявить себя и самоутвердиться за счет своих способностей, а не за счет унижения других;</a:t>
            </a:r>
          </a:p>
          <a:p>
            <a:r>
              <a:rPr lang="ru-RU" dirty="0" smtClean="0"/>
              <a:t>·следует </a:t>
            </a:r>
            <a:r>
              <a:rPr lang="ru-RU" dirty="0"/>
              <a:t>избегать высмеивания и сравнивания ребят на уроках. Некоторые учителя даже оценки за контрольные работы не объявляют публично, а выставляют в дневники;</a:t>
            </a:r>
          </a:p>
          <a:p>
            <a:r>
              <a:rPr lang="ru-RU" dirty="0" smtClean="0"/>
              <a:t>·разбор </a:t>
            </a:r>
            <a:r>
              <a:rPr lang="ru-RU" dirty="0"/>
              <a:t>ошибок необходимо делать, не называя тех, кто их допустил, или индивидуально</a:t>
            </a:r>
            <a:r>
              <a:rPr lang="ru-RU" dirty="0" smtClean="0"/>
              <a:t>. Имеет </a:t>
            </a:r>
            <a:r>
              <a:rPr lang="ru-RU" dirty="0"/>
              <a:t>смысл поговорить с преследователями о том, почему они пристают к жертве, обратить их внимание на чувства жертвы.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633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7" y="111791"/>
            <a:ext cx="9603275" cy="4700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Психологические рекомендации потенциальным жертвам</a:t>
            </a:r>
            <a: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1577" y="706582"/>
            <a:ext cx="9603276" cy="5569527"/>
          </a:xfrm>
        </p:spPr>
        <p:txBody>
          <a:bodyPr>
            <a:normAutofit/>
          </a:bodyPr>
          <a:lstStyle/>
          <a:p>
            <a:pPr algn="ctr"/>
            <a:endParaRPr lang="ru-RU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>
              <a:spcBef>
                <a:spcPts val="0"/>
              </a:spcBef>
            </a:pPr>
            <a:r>
              <a:rPr lang="ru-RU" dirty="0">
                <a:latin typeface="Comic Sans MS" panose="030F0702030302020204" pitchFamily="66" charset="0"/>
              </a:rPr>
              <a:t>Попытаться понять истинную причину травли: внешность, особенности поведения, плохая, а сейчас порой и отличная успеваемость, отсутствие статусных предметов (мобильного телефона и т.д.).</a:t>
            </a:r>
          </a:p>
          <a:p>
            <a:pPr>
              <a:spcBef>
                <a:spcPts val="0"/>
              </a:spcBef>
            </a:pPr>
            <a:r>
              <a:rPr lang="ru-RU" dirty="0">
                <a:latin typeface="Comic Sans MS" panose="030F0702030302020204" pitchFamily="66" charset="0"/>
              </a:rPr>
              <a:t>Сообщить о ситуации родителям, классному руководителю, школьному психологу: сообща найти пути выхода из сложившийся </a:t>
            </a:r>
            <a:r>
              <a:rPr lang="ru-RU" dirty="0" smtClean="0">
                <a:latin typeface="Comic Sans MS" panose="030F0702030302020204" pitchFamily="66" charset="0"/>
              </a:rPr>
              <a:t>ситуации</a:t>
            </a:r>
          </a:p>
          <a:p>
            <a:pPr>
              <a:spcBef>
                <a:spcPts val="0"/>
              </a:spcBef>
            </a:pPr>
            <a:r>
              <a:rPr lang="ru-RU" b="1" dirty="0">
                <a:latin typeface="Comic Sans MS" panose="030F0702030302020204" pitchFamily="66" charset="0"/>
              </a:rPr>
              <a:t>Повышать самооценку, уверенность в своих силах</a:t>
            </a:r>
            <a:r>
              <a:rPr lang="ru-RU" dirty="0">
                <a:latin typeface="Comic Sans MS" panose="030F0702030302020204" pitchFamily="66" charset="0"/>
              </a:rPr>
              <a:t>:</a:t>
            </a:r>
          </a:p>
          <a:p>
            <a:pPr lvl="0"/>
            <a:r>
              <a:rPr lang="ru-RU" dirty="0">
                <a:latin typeface="Comic Sans MS" panose="030F0702030302020204" pitchFamily="66" charset="0"/>
              </a:rPr>
              <a:t>-Посмотри в зеркало. Улыбнись себе!  Говорите о себе только в позитивном ключе.</a:t>
            </a:r>
          </a:p>
          <a:p>
            <a:pPr lvl="0"/>
            <a:r>
              <a:rPr lang="ru-RU" dirty="0">
                <a:latin typeface="Comic Sans MS" panose="030F0702030302020204" pitchFamily="66" charset="0"/>
              </a:rPr>
              <a:t>-Не зацикливайтесь на своих физических изъянах. Они есть у всех! Помните, что большинство окружающих вы чувствуете дискомфорт, и людей, с которыми вам не хочется общаться. вас людей этих недостатков не замечают, либо не догадываются об их существовании</a:t>
            </a:r>
            <a:r>
              <a:rPr lang="ru-RU" dirty="0">
                <a:solidFill>
                  <a:schemeClr val="accent1"/>
                </a:solidFill>
                <a:latin typeface="Comic Sans MS" panose="030F0702030302020204" pitchFamily="66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95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60</TotalTime>
  <Words>946</Words>
  <Application>Microsoft Office PowerPoint</Application>
  <PresentationFormat>Широкоэкранный</PresentationFormat>
  <Paragraphs>78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Comic Sans MS</vt:lpstr>
      <vt:lpstr>Gill Sans MT</vt:lpstr>
      <vt:lpstr>Gallery</vt:lpstr>
      <vt:lpstr>«Буллинг»</vt:lpstr>
      <vt:lpstr>Что такое буллинг?</vt:lpstr>
      <vt:lpstr>Причины возникновения буллинга в детских коллективах </vt:lpstr>
      <vt:lpstr>Способствовать буллингу могут также: </vt:lpstr>
      <vt:lpstr>Мотивами буллинга являются: </vt:lpstr>
      <vt:lpstr>Часто буллерами становятся: </vt:lpstr>
      <vt:lpstr>Буллеры – это: </vt:lpstr>
      <vt:lpstr>Алгоритм действий при обнаружении случая буллинга: </vt:lpstr>
      <vt:lpstr>Психологические рекомендации потенциальным жертвам </vt:lpstr>
      <vt:lpstr>Психологические рекомендации потенциальным жертвам</vt:lpstr>
      <vt:lpstr>Методики и упражнения для работы с классом: </vt:lpstr>
      <vt:lpstr>Упражнение «Письмо любви» </vt:lpstr>
      <vt:lpstr>Игры и упражнения для профилактики буллинга в подростковом возрасте </vt:lpstr>
      <vt:lpstr>Профилактика буллинга</vt:lpstr>
      <vt:lpstr>Спасибо за внимание!      Педагог-психолог МБОУ СОШ №11  Н.Д. Некрасова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«Буллинг»</dc:title>
  <dc:creator>Школа 11</dc:creator>
  <cp:lastModifiedBy>Школа 11</cp:lastModifiedBy>
  <cp:revision>6</cp:revision>
  <dcterms:created xsi:type="dcterms:W3CDTF">2021-10-05T08:30:51Z</dcterms:created>
  <dcterms:modified xsi:type="dcterms:W3CDTF">2021-10-05T09:31:08Z</dcterms:modified>
</cp:coreProperties>
</file>