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2" r:id="rId3"/>
    <p:sldId id="257" r:id="rId4"/>
    <p:sldId id="260" r:id="rId5"/>
    <p:sldId id="259" r:id="rId6"/>
    <p:sldId id="262" r:id="rId7"/>
    <p:sldId id="263" r:id="rId8"/>
    <p:sldId id="264" r:id="rId9"/>
    <p:sldId id="265" r:id="rId10"/>
    <p:sldId id="261" r:id="rId11"/>
    <p:sldId id="266" r:id="rId12"/>
    <p:sldId id="272" r:id="rId13"/>
    <p:sldId id="267" r:id="rId14"/>
    <p:sldId id="271" r:id="rId15"/>
    <p:sldId id="273" r:id="rId16"/>
    <p:sldId id="270" r:id="rId17"/>
    <p:sldId id="268" r:id="rId18"/>
    <p:sldId id="275" r:id="rId19"/>
    <p:sldId id="276" r:id="rId20"/>
    <p:sldId id="277" r:id="rId21"/>
    <p:sldId id="278" r:id="rId22"/>
    <p:sldId id="279" r:id="rId23"/>
    <p:sldId id="281" r:id="rId24"/>
    <p:sldId id="283" r:id="rId25"/>
    <p:sldId id="282" r:id="rId26"/>
    <p:sldId id="284" r:id="rId27"/>
    <p:sldId id="293" r:id="rId28"/>
    <p:sldId id="290" r:id="rId29"/>
    <p:sldId id="286" r:id="rId30"/>
    <p:sldId id="285" r:id="rId31"/>
    <p:sldId id="287" r:id="rId32"/>
    <p:sldId id="291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anapa_cdik@mail.ru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s://cdik-center.ru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s://t.me/+c9JQBSVD3aBlOWMy" TargetMode="Externa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6" y="4050833"/>
            <a:ext cx="7936191" cy="280716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Всероссийский инклюзивный фестиваль 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#</a:t>
            </a:r>
            <a:r>
              <a:rPr lang="ru-RU" sz="2400" b="1" dirty="0" err="1">
                <a:solidFill>
                  <a:srgbClr val="FF0000"/>
                </a:solidFill>
              </a:rPr>
              <a:t>ЛюдиКакЛюди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</a:p>
          <a:p>
            <a:r>
              <a:rPr lang="ru-RU" b="1" dirty="0">
                <a:solidFill>
                  <a:schemeClr val="tx1"/>
                </a:solidFill>
              </a:rPr>
              <a:t>31 марта – 2 апреля 2022 года</a:t>
            </a:r>
          </a:p>
          <a:p>
            <a:r>
              <a:rPr lang="ru-RU" b="1" dirty="0">
                <a:solidFill>
                  <a:schemeClr val="tx1"/>
                </a:solidFill>
              </a:rPr>
              <a:t>2 апреля </a:t>
            </a:r>
            <a:r>
              <a:rPr lang="ru-RU" dirty="0">
                <a:solidFill>
                  <a:schemeClr val="tx1"/>
                </a:solidFill>
              </a:rPr>
              <a:t>во всем мире проходит </a:t>
            </a:r>
            <a:r>
              <a:rPr lang="ru-RU" b="1" dirty="0">
                <a:solidFill>
                  <a:srgbClr val="FF0000"/>
                </a:solidFill>
              </a:rPr>
              <a:t>Всемирный день информирования об аутизме</a:t>
            </a:r>
            <a:r>
              <a:rPr lang="ru-RU" dirty="0">
                <a:solidFill>
                  <a:schemeClr val="tx1"/>
                </a:solidFill>
              </a:rPr>
              <a:t>, учрежденного Организацией Объединенных Наций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528" y="473826"/>
            <a:ext cx="4547062" cy="357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8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755" y="133004"/>
            <a:ext cx="11696009" cy="6810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обучающего</a:t>
            </a:r>
            <a:endParaRPr lang="ru-RU" sz="28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пространства для детей с РАС»</a:t>
            </a:r>
          </a:p>
          <a:p>
            <a:pPr lvl="0">
              <a:lnSpc>
                <a:spcPct val="107000"/>
              </a:lnSpc>
            </a:pPr>
            <a:r>
              <a:rPr lang="ru-RU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1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акие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условия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необходимо создавать в учреждениях и какие из них можно создать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домашнего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обучения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2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акие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способы взаимодействия, общения с ребёнком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рекомендуется использовать как в процессе обучения, так и в обычной жизни.</a:t>
            </a:r>
          </a:p>
          <a:p>
            <a:pPr lvl="0">
              <a:lnSpc>
                <a:spcPct val="107000"/>
              </a:lnSpc>
            </a:pPr>
            <a:r>
              <a:rPr lang="ru-RU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3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Экскурсия для родителей по  учебным кабинетам Центра,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которых проходят занятия с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детьми с демонстрацией элементов занятий с педагогом-психологом.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200" b="1" dirty="0" smtClean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общей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группы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дистанционного ежедневного общения родителей и информационной поддержки онлайн специалистами Анапского филиала.</a:t>
            </a:r>
            <a:endParaRPr lang="ru-RU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63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79" y="1084638"/>
            <a:ext cx="8572500" cy="56197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8763" y="133004"/>
            <a:ext cx="9817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Рассмотрим какие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условия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рекомендова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создавать в учреждениях и какие из них можно создать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домашнего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обучения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8188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3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77" y="519546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9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90500"/>
            <a:ext cx="97536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4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42" y="0"/>
            <a:ext cx="10291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5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3" y="0"/>
            <a:ext cx="8939463" cy="646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4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95" y="0"/>
            <a:ext cx="8926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8" y="133004"/>
            <a:ext cx="10044043" cy="625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6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4"/>
          <a:stretch/>
        </p:blipFill>
        <p:spPr>
          <a:xfrm>
            <a:off x="818147" y="0"/>
            <a:ext cx="7849603" cy="64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1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124691"/>
            <a:ext cx="9838267" cy="180570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 рамках деятельности </a:t>
            </a:r>
            <a:r>
              <a:rPr lang="ru-RU" b="1" dirty="0" smtClean="0">
                <a:solidFill>
                  <a:schemeClr val="accent5"/>
                </a:solidFill>
              </a:rPr>
              <a:t>РРЦ РАС </a:t>
            </a:r>
            <a:br>
              <a:rPr lang="ru-RU" b="1" dirty="0" smtClean="0">
                <a:solidFill>
                  <a:schemeClr val="accent5"/>
                </a:solidFill>
              </a:rPr>
            </a:br>
            <a:r>
              <a:rPr lang="ru-RU" dirty="0" smtClean="0"/>
              <a:t>Анапский филиал ГБУ </a:t>
            </a:r>
            <a:r>
              <a:rPr lang="ru-RU" dirty="0" err="1" smtClean="0"/>
              <a:t>КК«ЦДиК</a:t>
            </a:r>
            <a:r>
              <a:rPr lang="ru-RU" dirty="0" smtClean="0"/>
              <a:t>» проводит занятия </a:t>
            </a:r>
            <a:r>
              <a:rPr lang="ru-RU" dirty="0" smtClean="0">
                <a:solidFill>
                  <a:schemeClr val="accent5"/>
                </a:solidFill>
              </a:rPr>
              <a:t>Родительского Клуба </a:t>
            </a:r>
            <a:r>
              <a:rPr lang="ru-RU" dirty="0" smtClean="0"/>
              <a:t>для родителей, воспитывающих детей с РАС.</a:t>
            </a:r>
            <a:br>
              <a:rPr lang="ru-RU" dirty="0" smtClean="0"/>
            </a:br>
            <a:r>
              <a:rPr lang="ru-RU" dirty="0" smtClean="0"/>
              <a:t>Первое занятие приурочено ко </a:t>
            </a:r>
            <a:r>
              <a:rPr lang="ru-RU" dirty="0" smtClean="0">
                <a:solidFill>
                  <a:srgbClr val="FF0000"/>
                </a:solidFill>
              </a:rPr>
              <a:t>2 апреля Всемирному дню информирования об аутизме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807" y="3458096"/>
            <a:ext cx="4862418" cy="23370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225" y="3442233"/>
            <a:ext cx="4882387" cy="236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6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4" b="2631"/>
          <a:stretch/>
        </p:blipFill>
        <p:spPr>
          <a:xfrm>
            <a:off x="260685" y="240631"/>
            <a:ext cx="9144000" cy="600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0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" b="8245"/>
          <a:stretch/>
        </p:blipFill>
        <p:spPr>
          <a:xfrm>
            <a:off x="1058779" y="120316"/>
            <a:ext cx="7608971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2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3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Несколько слов о визуальном расписании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400" b="1" dirty="0"/>
              <a:t>формат расписания</a:t>
            </a:r>
            <a:r>
              <a:rPr lang="ru-RU" b="1" dirty="0"/>
              <a:t>:</a:t>
            </a:r>
          </a:p>
          <a:p>
            <a:pPr>
              <a:buFontTx/>
              <a:buChar char="-"/>
            </a:pPr>
            <a:r>
              <a:rPr lang="ru-RU" b="1" i="1" dirty="0">
                <a:solidFill>
                  <a:srgbClr val="0070C0"/>
                </a:solidFill>
              </a:rPr>
              <a:t>Расписание </a:t>
            </a:r>
            <a:r>
              <a:rPr lang="ru-RU" b="1" i="1" dirty="0" smtClean="0">
                <a:solidFill>
                  <a:srgbClr val="0070C0"/>
                </a:solidFill>
              </a:rPr>
              <a:t>из реальных </a:t>
            </a:r>
            <a:r>
              <a:rPr lang="ru-RU" b="1" i="1" dirty="0">
                <a:solidFill>
                  <a:srgbClr val="0070C0"/>
                </a:solidFill>
              </a:rPr>
              <a:t>предметов</a:t>
            </a:r>
          </a:p>
          <a:p>
            <a:r>
              <a:rPr lang="ru-RU" dirty="0"/>
              <a:t>Играть на улице = </a:t>
            </a:r>
            <a:r>
              <a:rPr lang="ru-RU" dirty="0">
                <a:solidFill>
                  <a:srgbClr val="00B050"/>
                </a:solidFill>
              </a:rPr>
              <a:t>синий мяч.</a:t>
            </a:r>
          </a:p>
          <a:p>
            <a:r>
              <a:rPr lang="ru-RU" dirty="0"/>
              <a:t>— Ванная = </a:t>
            </a:r>
            <a:r>
              <a:rPr lang="ru-RU" dirty="0">
                <a:solidFill>
                  <a:srgbClr val="00B050"/>
                </a:solidFill>
              </a:rPr>
              <a:t>подгузник.</a:t>
            </a:r>
          </a:p>
          <a:p>
            <a:r>
              <a:rPr lang="ru-RU" dirty="0"/>
              <a:t>— Обед = </a:t>
            </a:r>
            <a:r>
              <a:rPr lang="ru-RU" dirty="0">
                <a:solidFill>
                  <a:srgbClr val="00B050"/>
                </a:solidFill>
              </a:rPr>
              <a:t>ложка.</a:t>
            </a:r>
          </a:p>
          <a:p>
            <a:r>
              <a:rPr lang="ru-RU" dirty="0"/>
              <a:t>— Играть дома = </a:t>
            </a:r>
            <a:r>
              <a:rPr lang="ru-RU" dirty="0">
                <a:solidFill>
                  <a:srgbClr val="00B050"/>
                </a:solidFill>
              </a:rPr>
              <a:t>красная машинка.</a:t>
            </a:r>
          </a:p>
          <a:p>
            <a:r>
              <a:rPr lang="ru-RU" dirty="0"/>
              <a:t>— Работа с педагогом = </a:t>
            </a:r>
            <a:r>
              <a:rPr lang="ru-RU" dirty="0">
                <a:solidFill>
                  <a:srgbClr val="00B050"/>
                </a:solidFill>
              </a:rPr>
              <a:t>кусочек </a:t>
            </a:r>
            <a:r>
              <a:rPr lang="ru-RU" dirty="0" err="1" smtClean="0">
                <a:solidFill>
                  <a:srgbClr val="00B050"/>
                </a:solidFill>
              </a:rPr>
              <a:t>пазла</a:t>
            </a:r>
            <a:r>
              <a:rPr lang="ru-RU" dirty="0">
                <a:solidFill>
                  <a:srgbClr val="00B050"/>
                </a:solidFill>
              </a:rPr>
              <a:t>.</a:t>
            </a:r>
          </a:p>
          <a:p>
            <a:pPr>
              <a:buFontTx/>
              <a:buChar char="-"/>
            </a:pPr>
            <a:endParaRPr lang="ru-RU" b="1" i="1" dirty="0">
              <a:solidFill>
                <a:srgbClr val="0070C0"/>
              </a:solidFill>
            </a:endParaRPr>
          </a:p>
          <a:p>
            <a:pPr>
              <a:buFontTx/>
              <a:buChar char="-"/>
            </a:pP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179" y="0"/>
            <a:ext cx="2887344" cy="3433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390" y="3366655"/>
            <a:ext cx="2951133" cy="342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2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930400"/>
          </a:xfrm>
        </p:spPr>
        <p:txBody>
          <a:bodyPr>
            <a:normAutofit/>
          </a:bodyPr>
          <a:lstStyle/>
          <a:p>
            <a:r>
              <a:rPr lang="ru-RU" sz="2000" b="1" i="1" dirty="0">
                <a:solidFill>
                  <a:srgbClr val="0070C0"/>
                </a:solidFill>
              </a:rPr>
              <a:t>Расписания из рисунков или фотографий</a:t>
            </a:r>
            <a:r>
              <a:rPr lang="ru-RU" sz="1800" b="1" i="1" dirty="0">
                <a:solidFill>
                  <a:srgbClr val="0070C0"/>
                </a:solidFill>
              </a:rPr>
              <a:t/>
            </a:r>
            <a:br>
              <a:rPr lang="ru-RU" sz="1800" b="1" i="1" dirty="0">
                <a:solidFill>
                  <a:srgbClr val="0070C0"/>
                </a:solidFill>
              </a:rPr>
            </a:br>
            <a:r>
              <a:rPr lang="ru-RU" sz="1800" b="1" i="1" dirty="0">
                <a:solidFill>
                  <a:srgbClr val="0070C0"/>
                </a:solidFill>
              </a:rPr>
              <a:t/>
            </a:r>
            <a:br>
              <a:rPr lang="ru-RU" sz="1800" b="1" i="1" dirty="0">
                <a:solidFill>
                  <a:srgbClr val="0070C0"/>
                </a:solidFill>
              </a:rPr>
            </a:br>
            <a:r>
              <a:rPr lang="ru-RU" sz="1800" b="1" i="1" dirty="0">
                <a:solidFill>
                  <a:srgbClr val="0070C0"/>
                </a:solidFill>
              </a:rPr>
              <a:t/>
            </a:r>
            <a:br>
              <a:rPr lang="ru-RU" sz="1800" b="1" i="1" dirty="0">
                <a:solidFill>
                  <a:srgbClr val="0070C0"/>
                </a:solidFill>
              </a:rPr>
            </a:br>
            <a:endParaRPr lang="ru-RU" sz="1800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65" y="357448"/>
            <a:ext cx="7149325" cy="14381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701" y="-14778"/>
            <a:ext cx="456911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" y="1463039"/>
            <a:ext cx="7448323" cy="494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9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6953" y="365760"/>
            <a:ext cx="858704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70C0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Письменные расписания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Эти расписания лучше всего подходят для тех, кто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хорошо читает.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Если ваш ребенок только учится читать, то вы можете попробовать расписание на основе изображений с добавленными к ним словами.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4" y="1566090"/>
            <a:ext cx="9368443" cy="529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8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282633"/>
            <a:ext cx="9397691" cy="182048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Решите, какие </a:t>
            </a:r>
            <a:r>
              <a:rPr lang="ru-RU" b="1" dirty="0">
                <a:solidFill>
                  <a:srgbClr val="0070C0"/>
                </a:solidFill>
              </a:rPr>
              <a:t>подсказки</a:t>
            </a:r>
            <a:r>
              <a:rPr lang="ru-RU" b="1" dirty="0"/>
              <a:t> вы будете использовать, чтобы побудить вашего ребенка использовать расписание.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77333" y="1945179"/>
            <a:ext cx="8466667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Вербальные(словесные, устные)</a:t>
            </a:r>
            <a:r>
              <a:rPr lang="ru-RU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инструкции и подсказки — это не самый эффективный способ обучения человека с аутизмом.</a:t>
            </a:r>
            <a:r>
              <a:rPr lang="ru-RU" sz="2000" dirty="0">
                <a:latin typeface="+mj-lt"/>
              </a:rPr>
              <a:t> </a:t>
            </a:r>
          </a:p>
          <a:p>
            <a:r>
              <a:rPr lang="ru-RU" sz="2000" dirty="0"/>
              <a:t>Можно использовать </a:t>
            </a:r>
            <a:r>
              <a:rPr lang="ru-RU" sz="2000" b="1" dirty="0">
                <a:solidFill>
                  <a:srgbClr val="FF0000"/>
                </a:solidFill>
              </a:rPr>
              <a:t>визуальную</a:t>
            </a:r>
            <a:r>
              <a:rPr lang="ru-RU" sz="2000" dirty="0"/>
              <a:t> поддержку, чтобы напомнить вашему ребенку, что пора свериться с его расписанием. Это особенно полезный инструмент в те периоды, когда ваш ребенок испытывает стресс, поскольку вербальные инструкции во время кризиса с большой вероятностью увеличат проблемное поведение.</a:t>
            </a:r>
          </a:p>
          <a:p>
            <a:endParaRPr lang="ru-RU" sz="2000" dirty="0"/>
          </a:p>
          <a:p>
            <a:r>
              <a:rPr lang="ru-RU" sz="2000" dirty="0"/>
              <a:t>Это могут быть:  </a:t>
            </a:r>
            <a:r>
              <a:rPr lang="ru-RU" sz="2000" b="1" dirty="0" smtClean="0">
                <a:solidFill>
                  <a:srgbClr val="0070C0"/>
                </a:solidFill>
              </a:rPr>
              <a:t>- реальный предмет</a:t>
            </a:r>
            <a:r>
              <a:rPr lang="ru-RU" sz="2000" b="1" dirty="0">
                <a:solidFill>
                  <a:srgbClr val="0070C0"/>
                </a:solidFill>
              </a:rPr>
              <a:t>;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                          - картинка или фото;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                          - карточка со словом </a:t>
            </a:r>
            <a:r>
              <a:rPr lang="ru-RU" sz="2000" dirty="0"/>
              <a:t>«расписание» или карандаш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32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9295" y="964276"/>
            <a:ext cx="8179724" cy="1753986"/>
          </a:xfrm>
        </p:spPr>
        <p:txBody>
          <a:bodyPr/>
          <a:lstStyle/>
          <a:p>
            <a:pPr algn="l"/>
            <a:r>
              <a:rPr lang="ru-RU" dirty="0" smtClean="0"/>
              <a:t>Как видит мир </a:t>
            </a:r>
            <a:br>
              <a:rPr lang="ru-RU" dirty="0" smtClean="0"/>
            </a:br>
            <a:r>
              <a:rPr lang="ru-RU" dirty="0" smtClean="0"/>
              <a:t>ребёнок с аутизмом?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3017521"/>
            <a:ext cx="8019318" cy="2834640"/>
          </a:xfrm>
        </p:spPr>
        <p:txBody>
          <a:bodyPr>
            <a:noAutofit/>
          </a:bodyPr>
          <a:lstStyle/>
          <a:p>
            <a:pPr algn="just"/>
            <a:r>
              <a:rPr lang="ru-RU" sz="2400" b="1" i="1" dirty="0" smtClean="0">
                <a:solidFill>
                  <a:schemeClr val="tx1"/>
                </a:solidFill>
              </a:rPr>
              <a:t>Предлагаем посмотреть небольшой фильм, который создан при содействии взрослых людей аутистов, научившихся рассказывать и описывать свои чувства, ощущения и состояния…</a:t>
            </a:r>
            <a:endParaRPr lang="ru-RU" sz="2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94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BABCDA-633C-482C-B8A0-098177671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Как ребенок с РАС видит мир?</a:t>
            </a:r>
          </a:p>
        </p:txBody>
      </p:sp>
      <p:pic>
        <p:nvPicPr>
          <p:cNvPr id="3" name="Как видят мир люди с аутизмом социальная реклам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5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575" y="124692"/>
            <a:ext cx="11105803" cy="827808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700" b="1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Какие</a:t>
            </a:r>
            <a:r>
              <a:rPr lang="ru-RU" sz="27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способы взаимодействия, общения с ребёнком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рекомендуется использовать как в процессе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обучения, так и в обычной жизни</a:t>
            </a:r>
            <a:r>
              <a:rPr lang="ru-RU" sz="27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accent2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/>
              <a:t>         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</a:rPr>
              <a:t>При просмотре следующего фильма «</a:t>
            </a:r>
            <a:r>
              <a:rPr lang="ru-RU" sz="2800" b="1" dirty="0">
                <a:solidFill>
                  <a:schemeClr val="accent5"/>
                </a:solidFill>
              </a:rPr>
              <a:t>6 правил общения с ребёнком </a:t>
            </a:r>
            <a:r>
              <a:rPr lang="ru-RU" sz="2800" b="1" dirty="0" smtClean="0">
                <a:solidFill>
                  <a:schemeClr val="accent5"/>
                </a:solidFill>
              </a:rPr>
              <a:t>с </a:t>
            </a:r>
            <a:r>
              <a:rPr lang="ru-RU" sz="2800" b="1" dirty="0">
                <a:solidFill>
                  <a:schemeClr val="accent5"/>
                </a:solidFill>
              </a:rPr>
              <a:t>аутизмом</a:t>
            </a:r>
            <a:r>
              <a:rPr lang="ru-RU" sz="2800" dirty="0" smtClean="0">
                <a:solidFill>
                  <a:schemeClr val="tx1"/>
                </a:solidFill>
              </a:rPr>
              <a:t>» необходимо </a:t>
            </a:r>
            <a:r>
              <a:rPr lang="ru-RU" sz="2800" b="1" dirty="0" smtClean="0">
                <a:solidFill>
                  <a:schemeClr val="tx1"/>
                </a:solidFill>
              </a:rPr>
              <a:t>ставить паузу </a:t>
            </a:r>
            <a:r>
              <a:rPr lang="ru-RU" sz="2800" dirty="0" smtClean="0">
                <a:solidFill>
                  <a:schemeClr val="tx1"/>
                </a:solidFill>
              </a:rPr>
              <a:t>в конце ответа на каждый вопрос и включится </a:t>
            </a:r>
            <a:r>
              <a:rPr lang="ru-RU" sz="2800" dirty="0">
                <a:solidFill>
                  <a:schemeClr val="tx1"/>
                </a:solidFill>
              </a:rPr>
              <a:t>в </a:t>
            </a:r>
            <a:r>
              <a:rPr lang="ru-RU" sz="2800" dirty="0" smtClean="0">
                <a:solidFill>
                  <a:schemeClr val="tx1"/>
                </a:solidFill>
              </a:rPr>
              <a:t>обсуждение со своими родственниками(если вы родитель), с коллегами (если педагог, специалист, работающий с детьми) на тему: 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«Так ли я действую со своим ребёнком»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 «Что я делаю верно, а чему стоит ещё поучится?», 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«Что или кто мне может помочь следовать данным правилам?»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/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Внимательного просмотра</a:t>
            </a:r>
            <a:r>
              <a:rPr lang="ru-RU" sz="2800" b="1" strike="sngStrike" dirty="0">
                <a:solidFill>
                  <a:srgbClr val="C42F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strike="sngStrike" dirty="0">
                <a:solidFill>
                  <a:srgbClr val="C42F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6497956" y="6105527"/>
            <a:ext cx="407669" cy="6286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590" y="5724526"/>
            <a:ext cx="1273685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5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83128"/>
            <a:ext cx="8596668" cy="27598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Государственное бюджетное учреждение, осуществляющее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психолого-педагогическую и медико-социальную помощь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Центр диагностики и консультирования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» 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Краснодарского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края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Руководитель: Шабанова Елена Ивановна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город Краснодар, ул. Железнодорожная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2/1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400" dirty="0" smtClean="0">
                <a:latin typeface="Times New Roman" panose="02020603050405020304" pitchFamily="18" charset="0"/>
                <a:hlinkClick r:id="rId2"/>
              </a:rPr>
              <a:t>cdik-center.ru</a:t>
            </a:r>
            <a:r>
              <a:rPr lang="ru-RU" sz="2400" dirty="0">
                <a:latin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8 (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861 99)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2-66-74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понедельник –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пятница с 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8:30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до 17:00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5" y="3208713"/>
            <a:ext cx="8596668" cy="263513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Анапский филиал  ГБУ КК «</a:t>
            </a:r>
            <a:r>
              <a:rPr lang="ru-RU" sz="2400" b="1" dirty="0" err="1">
                <a:solidFill>
                  <a:schemeClr val="tx1"/>
                </a:solidFill>
              </a:rPr>
              <a:t>ЦДиК</a:t>
            </a:r>
            <a:r>
              <a:rPr lang="ru-RU" sz="2400" b="1" dirty="0">
                <a:solidFill>
                  <a:schemeClr val="tx1"/>
                </a:solidFill>
              </a:rPr>
              <a:t>»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Руководитель: Гилева Елена Иванова </a:t>
            </a:r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г.-к. Анапа, ул. Парковая,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29</a:t>
            </a:r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 </a:t>
            </a:r>
            <a:r>
              <a:rPr lang="en-US" dirty="0" smtClean="0">
                <a:hlinkClick r:id="rId3"/>
              </a:rPr>
              <a:t>anapa_cdik@mail.ru</a:t>
            </a:r>
            <a:endParaRPr lang="ru-RU" dirty="0" smtClean="0"/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8 </a:t>
            </a:r>
            <a:r>
              <a:rPr lang="ru-RU" dirty="0">
                <a:solidFill>
                  <a:schemeClr val="tx1"/>
                </a:solidFill>
              </a:rPr>
              <a:t>(861 33) </a:t>
            </a:r>
            <a:r>
              <a:rPr lang="ru-RU" sz="2800" b="1" dirty="0">
                <a:solidFill>
                  <a:schemeClr val="tx1"/>
                </a:solidFill>
              </a:rPr>
              <a:t>5-69-26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Режим работы: понедельник – пятница с </a:t>
            </a:r>
            <a:r>
              <a:rPr lang="ru-RU" dirty="0" smtClean="0">
                <a:solidFill>
                  <a:schemeClr val="tx1"/>
                </a:solidFill>
              </a:rPr>
              <a:t>8.00 </a:t>
            </a:r>
            <a:r>
              <a:rPr lang="ru-RU" dirty="0">
                <a:solidFill>
                  <a:schemeClr val="tx1"/>
                </a:solidFill>
              </a:rPr>
              <a:t>до 17.00 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955966"/>
            <a:ext cx="1911928" cy="18869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92" y="3208713"/>
            <a:ext cx="1911928" cy="17872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91" y="4970541"/>
            <a:ext cx="1971429" cy="5075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8755" y="353057"/>
            <a:ext cx="1897817" cy="189530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448755" y="2242243"/>
            <a:ext cx="1897817" cy="47601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РРЦ </a:t>
            </a:r>
            <a:r>
              <a:rPr lang="ru-RU" dirty="0"/>
              <a:t>РАС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8755" y="2896751"/>
            <a:ext cx="1897817" cy="189530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645236" y="4792053"/>
            <a:ext cx="1701337" cy="81817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деятельностьРРЦ</a:t>
            </a:r>
            <a:r>
              <a:rPr lang="ru-RU" dirty="0" smtClean="0"/>
              <a:t> </a:t>
            </a:r>
            <a:r>
              <a:rPr lang="ru-RU" dirty="0"/>
              <a:t>РАС в МО г.-к. Анапа</a:t>
            </a:r>
          </a:p>
        </p:txBody>
      </p:sp>
    </p:spTree>
    <p:extLst>
      <p:ext uri="{BB962C8B-B14F-4D97-AF65-F5344CB8AC3E}">
        <p14:creationId xmlns:p14="http://schemas.microsoft.com/office/powerpoint/2010/main" val="58896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 правил общения с ребенком-аутисто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700" y="83128"/>
            <a:ext cx="10324406" cy="6683432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В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завершении 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встречи родители договорились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создании общей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группы в Телеграмм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общения и взаимопомощи родителей 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Анапского района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воспитывающих детей с РАС.</a:t>
            </a:r>
            <a:b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Данная группа создана 8 апреля.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пециалисты Анапского филиала «</a:t>
            </a:r>
            <a:r>
              <a:rPr lang="ru-RU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ЦДиК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являются администраторами группы и оказывают информационное и методическое сопровождение родительских запросов в режиме онлайн.</a:t>
            </a:r>
            <a:b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Группа называется 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«Родительский Клуб».</a:t>
            </a:r>
            <a:b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Те, кто ещё не с нами – ДОБРО ПОЖАЛОВАТЬ!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en-US" sz="1400" dirty="0" smtClean="0">
                <a:solidFill>
                  <a:srgbClr val="0070C0"/>
                </a:solidFill>
                <a:hlinkClick r:id="rId2"/>
              </a:rPr>
              <a:t>https://t.me/+c9JQBSVD3aBlOWMy </a:t>
            </a:r>
            <a:r>
              <a:rPr lang="ru-RU" sz="1400" smtClean="0">
                <a:solidFill>
                  <a:srgbClr val="0070C0"/>
                </a:solidFill>
              </a:rPr>
              <a:t>  </a:t>
            </a:r>
            <a:r>
              <a:rPr lang="ru-RU" sz="1400" smtClean="0"/>
              <a:t>Эта </a:t>
            </a:r>
            <a:r>
              <a:rPr lang="ru-RU" sz="1400" dirty="0"/>
              <a:t>ссылка-приглашение для родителей Анапского района</a:t>
            </a:r>
            <a:r>
              <a:rPr lang="ru-RU" sz="1400" dirty="0" smtClean="0"/>
              <a:t>,</a:t>
            </a:r>
            <a:br>
              <a:rPr lang="ru-RU" sz="1400" dirty="0" smtClean="0"/>
            </a:br>
            <a:r>
              <a:rPr lang="ru-RU" sz="1400" dirty="0" smtClean="0"/>
              <a:t> </a:t>
            </a:r>
            <a:r>
              <a:rPr lang="ru-RU" sz="1400" dirty="0"/>
              <a:t>воспитывающих детей с РАС. </a:t>
            </a:r>
            <a:r>
              <a:rPr lang="ru-RU" sz="1400" dirty="0" smtClean="0"/>
              <a:t>Создана </a:t>
            </a:r>
            <a:r>
              <a:rPr lang="ru-RU" sz="1400" dirty="0"/>
              <a:t>для родительской взаимопомощи по различным вопросам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 </a:t>
            </a:r>
            <a:r>
              <a:rPr lang="ru-RU" sz="1400" dirty="0"/>
              <a:t>информационной поддержки родителей специалистами РРЦ РАС (Региональный ресурсный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центр </a:t>
            </a:r>
            <a:r>
              <a:rPr lang="ru-RU" sz="1400" dirty="0"/>
              <a:t>по организации комплексного сопровождения детей с расстройствами </a:t>
            </a:r>
            <a:r>
              <a:rPr lang="ru-RU" sz="1400" dirty="0" smtClean="0"/>
              <a:t>аутистического</a:t>
            </a:r>
            <a:br>
              <a:rPr lang="ru-RU" sz="1400" dirty="0" smtClean="0"/>
            </a:br>
            <a:r>
              <a:rPr lang="ru-RU" sz="1400" dirty="0" smtClean="0"/>
              <a:t> </a:t>
            </a:r>
            <a:r>
              <a:rPr lang="ru-RU" sz="1400" dirty="0"/>
              <a:t>спектра) </a:t>
            </a:r>
            <a:r>
              <a:rPr lang="ru-RU" sz="1400" dirty="0" smtClean="0"/>
              <a:t>в </a:t>
            </a:r>
            <a:r>
              <a:rPr lang="ru-RU" sz="1400" dirty="0"/>
              <a:t>МО г. -к. Анапа. </a:t>
            </a:r>
            <a:br>
              <a:rPr lang="ru-RU" sz="1400" dirty="0"/>
            </a:br>
            <a:r>
              <a:rPr lang="ru-RU" sz="1300" dirty="0" smtClean="0">
                <a:solidFill>
                  <a:srgbClr val="0070C0"/>
                </a:solidFill>
              </a:rPr>
              <a:t/>
            </a:r>
            <a:br>
              <a:rPr lang="ru-RU" sz="1300" dirty="0" smtClean="0">
                <a:solidFill>
                  <a:srgbClr val="0070C0"/>
                </a:solidFill>
              </a:rPr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300" dirty="0" smtClean="0">
                <a:solidFill>
                  <a:srgbClr val="0070C0"/>
                </a:solidFill>
              </a:rPr>
              <a:t/>
            </a:r>
            <a:br>
              <a:rPr lang="ru-RU" sz="1300" dirty="0" smtClean="0">
                <a:solidFill>
                  <a:srgbClr val="0070C0"/>
                </a:solidFill>
              </a:rPr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3200" strike="sngStrike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strike="sngStrike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trike="sngStrike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629" y="3574473"/>
            <a:ext cx="3520013" cy="31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5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6" y="4050833"/>
            <a:ext cx="7936191" cy="280716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Всероссийский инклюзивный фестиваль 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#</a:t>
            </a:r>
            <a:r>
              <a:rPr lang="ru-RU" sz="2400" b="1" dirty="0" err="1">
                <a:solidFill>
                  <a:srgbClr val="FF0000"/>
                </a:solidFill>
              </a:rPr>
              <a:t>ЛюдиКакЛюди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</a:p>
          <a:p>
            <a:r>
              <a:rPr lang="ru-RU" b="1" dirty="0">
                <a:solidFill>
                  <a:schemeClr val="tx1"/>
                </a:solidFill>
              </a:rPr>
              <a:t>31 марта – 2 апреля 2022 года</a:t>
            </a:r>
          </a:p>
          <a:p>
            <a:r>
              <a:rPr lang="ru-RU" b="1" dirty="0">
                <a:solidFill>
                  <a:schemeClr val="tx1"/>
                </a:solidFill>
              </a:rPr>
              <a:t>2 апреля </a:t>
            </a:r>
            <a:r>
              <a:rPr lang="ru-RU" dirty="0">
                <a:solidFill>
                  <a:schemeClr val="tx1"/>
                </a:solidFill>
              </a:rPr>
              <a:t>во всем мире проходит </a:t>
            </a:r>
            <a:r>
              <a:rPr lang="ru-RU" b="1" dirty="0">
                <a:solidFill>
                  <a:srgbClr val="FF0000"/>
                </a:solidFill>
              </a:rPr>
              <a:t>Всемирный день информирования об аутизме</a:t>
            </a:r>
            <a:r>
              <a:rPr lang="ru-RU" dirty="0">
                <a:solidFill>
                  <a:schemeClr val="tx1"/>
                </a:solidFill>
              </a:rPr>
              <a:t>, учрежденного Организацией Объединенных Наций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528" y="473826"/>
            <a:ext cx="4547062" cy="357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9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872836"/>
            <a:ext cx="9877425" cy="3385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Первая встреча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родителями в направлении деятельности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РРЦ РАС в МО г.-к. Анапа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«Родительского клуба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«Организация обучающего</a:t>
            </a:r>
            <a:endParaRPr lang="ru-RU" sz="32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пространства для детей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 РАС»</a:t>
            </a:r>
            <a:endParaRPr lang="ru-RU" sz="32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" marR="245745" algn="ctr">
              <a:lnSpc>
                <a:spcPct val="107000"/>
              </a:lnSpc>
              <a:spcBef>
                <a:spcPts val="5"/>
              </a:spcBef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апреля 2022 года</a:t>
            </a:r>
            <a:endParaRPr lang="ru-RU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75" y="4114800"/>
            <a:ext cx="310515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4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1" y="142875"/>
            <a:ext cx="10239374" cy="1527983"/>
          </a:xfrm>
        </p:spPr>
        <p:txBody>
          <a:bodyPr>
            <a:normAutofit/>
          </a:bodyPr>
          <a:lstStyle/>
          <a:p>
            <a:r>
              <a:rPr lang="ru-RU" b="1" dirty="0"/>
              <a:t>Как </a:t>
            </a:r>
            <a:r>
              <a:rPr lang="ru-RU" b="1" dirty="0" smtClean="0"/>
              <a:t>мы взаимодействуем с родителями и какую помощь оказываем детям с РАС?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1951" y="1314450"/>
            <a:ext cx="10506074" cy="507682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4</a:t>
            </a:r>
            <a:r>
              <a:rPr lang="ru-RU" sz="2000" b="1" dirty="0" smtClean="0">
                <a:solidFill>
                  <a:schemeClr val="tx1"/>
                </a:solidFill>
              </a:rPr>
              <a:t> направления </a:t>
            </a:r>
            <a:r>
              <a:rPr lang="ru-RU" sz="2000" b="1" dirty="0">
                <a:solidFill>
                  <a:schemeClr val="tx1"/>
                </a:solidFill>
              </a:rPr>
              <a:t>работы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tx1"/>
                </a:solidFill>
              </a:rPr>
              <a:t>1. ПМПК </a:t>
            </a:r>
            <a:r>
              <a:rPr lang="ru-RU" sz="2000" dirty="0">
                <a:solidFill>
                  <a:schemeClr val="tx1"/>
                </a:solidFill>
              </a:rPr>
              <a:t>(психолого-медико-педагогическая комиссия</a:t>
            </a:r>
            <a:r>
              <a:rPr lang="ru-RU" sz="2000" dirty="0" smtClean="0">
                <a:solidFill>
                  <a:schemeClr val="tx1"/>
                </a:solidFill>
              </a:rPr>
              <a:t>)</a:t>
            </a:r>
            <a:endParaRPr lang="ru-RU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chemeClr val="tx1"/>
                </a:solidFill>
              </a:rPr>
              <a:t>2</a:t>
            </a:r>
            <a:r>
              <a:rPr lang="ru-RU" sz="2000" dirty="0">
                <a:solidFill>
                  <a:schemeClr val="tx1"/>
                </a:solidFill>
              </a:rPr>
              <a:t>. Индивидуальное </a:t>
            </a:r>
            <a:r>
              <a:rPr lang="ru-RU" sz="2000" b="1" dirty="0">
                <a:solidFill>
                  <a:schemeClr val="tx1"/>
                </a:solidFill>
              </a:rPr>
              <a:t>консультирование</a:t>
            </a:r>
            <a:r>
              <a:rPr lang="ru-RU" sz="2000" dirty="0">
                <a:solidFill>
                  <a:schemeClr val="tx1"/>
                </a:solidFill>
              </a:rPr>
              <a:t> родителей специалистами: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</a:rPr>
              <a:t>-учителем-логопедом;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</a:rPr>
              <a:t>-учителем-дефектологом;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</a:rPr>
              <a:t>-педагогом-психологом.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tx1"/>
                </a:solidFill>
              </a:rPr>
              <a:t>3</a:t>
            </a:r>
            <a:r>
              <a:rPr lang="ru-RU" sz="2000" dirty="0">
                <a:solidFill>
                  <a:schemeClr val="tx1"/>
                </a:solidFill>
              </a:rPr>
              <a:t>. </a:t>
            </a:r>
            <a:r>
              <a:rPr lang="ru-RU" sz="2000" b="1" dirty="0">
                <a:solidFill>
                  <a:schemeClr val="tx1"/>
                </a:solidFill>
              </a:rPr>
              <a:t>КРЗ</a:t>
            </a:r>
            <a:r>
              <a:rPr lang="ru-RU" sz="2000" dirty="0">
                <a:solidFill>
                  <a:schemeClr val="tx1"/>
                </a:solidFill>
              </a:rPr>
              <a:t> (коррекционно-развивающие занятия) для детей по: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</a:rPr>
              <a:t>   - логопедической,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</a:rPr>
              <a:t>   - дефектологической,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</a:rPr>
              <a:t>   - психолого-педагогической  </a:t>
            </a:r>
            <a:r>
              <a:rPr lang="ru-RU" sz="2000" dirty="0" smtClean="0">
                <a:solidFill>
                  <a:schemeClr val="tx1"/>
                </a:solidFill>
              </a:rPr>
              <a:t>коррекции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</a:rPr>
              <a:t>4. Методическая и аналитическая </a:t>
            </a:r>
            <a:r>
              <a:rPr lang="ru-RU" sz="2000" dirty="0" smtClean="0">
                <a:solidFill>
                  <a:schemeClr val="tx1"/>
                </a:solidFill>
              </a:rPr>
              <a:t>работа специалистов филиала (разработка рекомендации для родителей и педагогов, образовательных программ для детей, проведение анкетирования, опросов, мониторингов данных семей)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12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247650"/>
            <a:ext cx="9371541" cy="1265266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С чего началось наше </a:t>
            </a:r>
            <a:r>
              <a:rPr lang="ru-RU" b="1" dirty="0" smtClean="0"/>
              <a:t>взаимодействие РРЦ РАС с родителями?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388225"/>
            <a:ext cx="10381191" cy="4653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В январе и феврале </a:t>
            </a:r>
            <a:r>
              <a:rPr lang="ru-RU" sz="2400" dirty="0">
                <a:solidFill>
                  <a:schemeClr val="tx1"/>
                </a:solidFill>
              </a:rPr>
              <a:t>2022г. 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проведено анонимное </a:t>
            </a:r>
            <a:r>
              <a:rPr lang="ru-RU" dirty="0">
                <a:solidFill>
                  <a:schemeClr val="tx1"/>
                </a:solidFill>
              </a:rPr>
              <a:t>                                                 </a:t>
            </a:r>
            <a:r>
              <a:rPr lang="ru-RU" sz="2400" b="1" dirty="0">
                <a:solidFill>
                  <a:schemeClr val="tx1"/>
                </a:solidFill>
              </a:rPr>
              <a:t>анкетирование </a:t>
            </a:r>
            <a:r>
              <a:rPr lang="ru-RU" sz="2400" b="1" dirty="0" smtClean="0">
                <a:solidFill>
                  <a:schemeClr val="tx1"/>
                </a:solidFill>
              </a:rPr>
              <a:t>семей, воспитывающих ребёнка с РАС.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   По итогам -</a:t>
            </a:r>
            <a:r>
              <a:rPr lang="ru-RU" sz="3500" b="1" dirty="0" smtClean="0">
                <a:solidFill>
                  <a:srgbClr val="0070C0"/>
                </a:solidFill>
              </a:rPr>
              <a:t>52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ребёнка с РАС в 50 семьях  </a:t>
            </a:r>
            <a:r>
              <a:rPr lang="ru-RU" sz="2400" b="1" dirty="0">
                <a:solidFill>
                  <a:srgbClr val="0070C0"/>
                </a:solidFill>
              </a:rPr>
              <a:t>в </a:t>
            </a:r>
            <a:r>
              <a:rPr lang="ru-RU" sz="2400" b="1" dirty="0" smtClean="0">
                <a:solidFill>
                  <a:srgbClr val="0070C0"/>
                </a:solidFill>
              </a:rPr>
              <a:t>МО г.- к. Анапа</a:t>
            </a:r>
            <a:endParaRPr lang="ru-RU" sz="24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   Анкетирование </a:t>
            </a:r>
            <a:r>
              <a:rPr lang="ru-RU" sz="2400" b="1" dirty="0">
                <a:solidFill>
                  <a:schemeClr val="tx1"/>
                </a:solidFill>
              </a:rPr>
              <a:t>прошли только родители, имеющие </a:t>
            </a:r>
            <a:r>
              <a:rPr lang="ru-RU" sz="2400" b="1" dirty="0">
                <a:solidFill>
                  <a:schemeClr val="accent5"/>
                </a:solidFill>
              </a:rPr>
              <a:t>заключение ПМПК </a:t>
            </a:r>
            <a:r>
              <a:rPr lang="ru-RU" sz="2400" b="1" dirty="0" smtClean="0">
                <a:solidFill>
                  <a:schemeClr val="tx1"/>
                </a:solidFill>
              </a:rPr>
              <a:t>на ребёнка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</a:rPr>
              <a:t>с </a:t>
            </a:r>
            <a:r>
              <a:rPr lang="ru-RU" sz="2400" b="1" dirty="0">
                <a:solidFill>
                  <a:schemeClr val="tx1"/>
                </a:solidFill>
              </a:rPr>
              <a:t>рекомендацией специальной адаптированной образовательной </a:t>
            </a:r>
            <a:r>
              <a:rPr lang="ru-RU" sz="2400" b="1" dirty="0" smtClean="0">
                <a:solidFill>
                  <a:schemeClr val="tx1"/>
                </a:solidFill>
              </a:rPr>
              <a:t>программы </a:t>
            </a:r>
            <a:r>
              <a:rPr lang="ru-RU" sz="2400" b="1" dirty="0" smtClean="0">
                <a:solidFill>
                  <a:srgbClr val="FF0000"/>
                </a:solidFill>
              </a:rPr>
              <a:t>для</a:t>
            </a:r>
            <a:r>
              <a:rPr lang="ru-RU" sz="2400" b="1" dirty="0" smtClean="0">
                <a:solidFill>
                  <a:schemeClr val="tx1"/>
                </a:solidFill>
              </a:rPr>
              <a:t>  </a:t>
            </a:r>
            <a:r>
              <a:rPr lang="ru-RU" sz="2400" b="1" dirty="0">
                <a:solidFill>
                  <a:schemeClr val="tx1"/>
                </a:solidFill>
              </a:rPr>
              <a:t>обучающегося с </a:t>
            </a:r>
            <a:r>
              <a:rPr lang="ru-RU" sz="2400" b="1" dirty="0">
                <a:solidFill>
                  <a:srgbClr val="FF0000"/>
                </a:solidFill>
              </a:rPr>
              <a:t>РАС</a:t>
            </a:r>
            <a:r>
              <a:rPr lang="ru-RU" sz="2400" b="1" dirty="0">
                <a:solidFill>
                  <a:schemeClr val="tx1"/>
                </a:solidFill>
              </a:rPr>
              <a:t> или 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с </a:t>
            </a:r>
            <a:r>
              <a:rPr lang="ru-RU" sz="2400" b="1" dirty="0">
                <a:solidFill>
                  <a:srgbClr val="FF0000"/>
                </a:solidFill>
              </a:rPr>
              <a:t>учётом особенностей РАС </a:t>
            </a:r>
          </a:p>
          <a:p>
            <a:pPr marL="0" indent="0">
              <a:buNone/>
            </a:pPr>
            <a:endParaRPr lang="ru-RU" sz="24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4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 это значит, что….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21477"/>
            <a:ext cx="10085916" cy="4619886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</a:rPr>
              <a:t>        Возможно</a:t>
            </a:r>
            <a:r>
              <a:rPr lang="ru-RU" sz="2400" dirty="0">
                <a:solidFill>
                  <a:schemeClr val="tx1"/>
                </a:solidFill>
              </a:rPr>
              <a:t>, количество </a:t>
            </a:r>
            <a:r>
              <a:rPr lang="ru-RU" sz="2400" b="1" dirty="0">
                <a:solidFill>
                  <a:srgbClr val="0070C0"/>
                </a:solidFill>
              </a:rPr>
              <a:t>детей с РАС </a:t>
            </a:r>
            <a:r>
              <a:rPr lang="ru-RU" sz="2400" dirty="0">
                <a:solidFill>
                  <a:schemeClr val="tx1"/>
                </a:solidFill>
              </a:rPr>
              <a:t>в МО Анапа </a:t>
            </a:r>
            <a:r>
              <a:rPr lang="ru-RU" sz="2400" b="1" dirty="0">
                <a:solidFill>
                  <a:srgbClr val="0070C0"/>
                </a:solidFill>
              </a:rPr>
              <a:t>больше</a:t>
            </a:r>
            <a:r>
              <a:rPr lang="ru-RU" sz="2400" dirty="0"/>
              <a:t>, </a:t>
            </a:r>
            <a:r>
              <a:rPr lang="ru-RU" sz="2400" dirty="0">
                <a:solidFill>
                  <a:schemeClr val="tx1"/>
                </a:solidFill>
              </a:rPr>
              <a:t>с учетом того, что есть дети неорганизованные (по различным причинам) и ещё </a:t>
            </a:r>
            <a:r>
              <a:rPr lang="ru-RU" sz="2400" b="1" dirty="0">
                <a:solidFill>
                  <a:schemeClr val="tx1"/>
                </a:solidFill>
              </a:rPr>
              <a:t>не прошедшие полное </a:t>
            </a:r>
            <a:r>
              <a:rPr lang="ru-RU" sz="2400" dirty="0">
                <a:solidFill>
                  <a:schemeClr val="tx1"/>
                </a:solidFill>
              </a:rPr>
              <a:t>медицинское и психолого-педагогическое </a:t>
            </a:r>
            <a:r>
              <a:rPr lang="ru-RU" sz="2400" b="1" dirty="0">
                <a:solidFill>
                  <a:schemeClr val="tx1"/>
                </a:solidFill>
              </a:rPr>
              <a:t>обследование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  <a:endParaRPr lang="ru-RU" dirty="0"/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       И </a:t>
            </a:r>
            <a:r>
              <a:rPr lang="ru-RU" sz="2400" dirty="0">
                <a:solidFill>
                  <a:schemeClr val="tx1"/>
                </a:solidFill>
              </a:rPr>
              <a:t>кому-то из родителей только предстоит </a:t>
            </a:r>
            <a:r>
              <a:rPr lang="ru-RU" sz="2400" b="1" dirty="0">
                <a:solidFill>
                  <a:srgbClr val="0070C0"/>
                </a:solidFill>
              </a:rPr>
              <a:t>первый раз </a:t>
            </a:r>
            <a:r>
              <a:rPr lang="ru-RU" sz="2400" dirty="0">
                <a:solidFill>
                  <a:schemeClr val="tx1"/>
                </a:solidFill>
              </a:rPr>
              <a:t>услышать термин </a:t>
            </a:r>
            <a:r>
              <a:rPr lang="ru-RU" sz="2400" b="1" dirty="0">
                <a:solidFill>
                  <a:srgbClr val="0070C0"/>
                </a:solidFill>
              </a:rPr>
              <a:t>РАС </a:t>
            </a:r>
            <a:r>
              <a:rPr lang="ru-RU" sz="2400" dirty="0">
                <a:solidFill>
                  <a:schemeClr val="tx1"/>
                </a:solidFill>
              </a:rPr>
              <a:t>или </a:t>
            </a:r>
            <a:r>
              <a:rPr lang="ru-RU" sz="2400" b="1" dirty="0">
                <a:solidFill>
                  <a:srgbClr val="0070C0"/>
                </a:solidFill>
              </a:rPr>
              <a:t>АУТИЗМ</a:t>
            </a:r>
            <a:r>
              <a:rPr lang="ru-RU" sz="2400" dirty="0"/>
              <a:t>  </a:t>
            </a:r>
            <a:r>
              <a:rPr lang="ru-RU" sz="2400" dirty="0">
                <a:solidFill>
                  <a:schemeClr val="tx1"/>
                </a:solidFill>
              </a:rPr>
              <a:t>и столкнуться с множеством вопросов, на которые непросто ответить…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4200525"/>
            <a:ext cx="4724400" cy="2657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5" y="4200525"/>
            <a:ext cx="2809875" cy="26574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200525"/>
            <a:ext cx="4457700" cy="265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28600"/>
            <a:ext cx="9838266" cy="1701800"/>
          </a:xfrm>
        </p:spPr>
        <p:txBody>
          <a:bodyPr>
            <a:normAutofit/>
          </a:bodyPr>
          <a:lstStyle/>
          <a:p>
            <a:r>
              <a:rPr lang="ru-RU" dirty="0"/>
              <a:t>Один из первых вопросов: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«</a:t>
            </a:r>
            <a:r>
              <a:rPr lang="ru-RU" dirty="0"/>
              <a:t>Почему? В чём причины?» </a:t>
            </a:r>
            <a:r>
              <a:rPr lang="ru-RU" sz="2700" dirty="0">
                <a:solidFill>
                  <a:schemeClr val="tx1"/>
                </a:solidFill>
              </a:rPr>
              <a:t>таких особенностей у моего ребёнка</a:t>
            </a:r>
            <a:endParaRPr lang="ru-RU" sz="27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2094807"/>
            <a:ext cx="9414317" cy="418130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Точных и однозначных данных ответов нет. Единства научных мнений нет. Но авторы исследований сходятся на сочетании двух групп </a:t>
            </a:r>
            <a:r>
              <a:rPr lang="ru-RU" dirty="0" smtClean="0"/>
              <a:t>факторов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                                     ПРИЧИНЫ </a:t>
            </a:r>
            <a:r>
              <a:rPr lang="ru-RU" sz="2400" b="1" dirty="0">
                <a:solidFill>
                  <a:srgbClr val="0070C0"/>
                </a:solidFill>
              </a:rPr>
              <a:t>РАС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</a:rPr>
              <a:t>     ГЕНЕТИЧЕСКИЕ                                        СРЕДОВЫЕ</a:t>
            </a:r>
            <a:endParaRPr lang="ru-RU" sz="24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</a:rPr>
              <a:t>       ФАКТОРЫ                                               </a:t>
            </a:r>
            <a:r>
              <a:rPr lang="ru-RU" sz="2400" b="1" dirty="0" err="1" smtClean="0">
                <a:solidFill>
                  <a:srgbClr val="0070C0"/>
                </a:solidFill>
              </a:rPr>
              <a:t>ФАКТОРЫ</a:t>
            </a:r>
            <a:endParaRPr lang="ru-RU" sz="24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</a:rPr>
              <a:t>        64-91</a:t>
            </a:r>
            <a:r>
              <a:rPr lang="ru-RU" sz="2400" b="1" dirty="0">
                <a:solidFill>
                  <a:srgbClr val="0070C0"/>
                </a:solidFill>
              </a:rPr>
              <a:t>%                                              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- недоношенность</a:t>
            </a:r>
            <a:endParaRPr lang="ru-RU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-пол </a:t>
            </a:r>
            <a:r>
              <a:rPr lang="ru-RU" dirty="0">
                <a:solidFill>
                  <a:schemeClr val="tx1"/>
                </a:solidFill>
              </a:rPr>
              <a:t>ребёнка- соотношение д</a:t>
            </a:r>
            <a:r>
              <a:rPr lang="ru-RU" dirty="0" smtClean="0">
                <a:solidFill>
                  <a:schemeClr val="tx1"/>
                </a:solidFill>
              </a:rPr>
              <a:t>./</a:t>
            </a:r>
            <a:r>
              <a:rPr lang="ru-RU" dirty="0">
                <a:solidFill>
                  <a:schemeClr val="tx1"/>
                </a:solidFill>
              </a:rPr>
              <a:t>м</a:t>
            </a:r>
            <a:r>
              <a:rPr lang="ru-RU" dirty="0" smtClean="0">
                <a:solidFill>
                  <a:schemeClr val="tx1"/>
                </a:solidFill>
              </a:rPr>
              <a:t>.1 </a:t>
            </a:r>
            <a:r>
              <a:rPr lang="ru-RU" dirty="0">
                <a:solidFill>
                  <a:schemeClr val="tx1"/>
                </a:solidFill>
              </a:rPr>
              <a:t>к 4;                         </a:t>
            </a:r>
            <a:r>
              <a:rPr lang="ru-RU" dirty="0" smtClean="0">
                <a:solidFill>
                  <a:schemeClr val="tx1"/>
                </a:solidFill>
              </a:rPr>
              <a:t>- возраст </a:t>
            </a:r>
            <a:r>
              <a:rPr lang="ru-RU" dirty="0">
                <a:solidFill>
                  <a:schemeClr val="tx1"/>
                </a:solidFill>
              </a:rPr>
              <a:t>родителей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-риск </a:t>
            </a:r>
            <a:r>
              <a:rPr lang="ru-RU" dirty="0">
                <a:solidFill>
                  <a:schemeClr val="tx1"/>
                </a:solidFill>
              </a:rPr>
              <a:t>развития наиболее высок                                  </a:t>
            </a:r>
            <a:r>
              <a:rPr lang="ru-RU" dirty="0" smtClean="0">
                <a:solidFill>
                  <a:schemeClr val="tx1"/>
                </a:solidFill>
              </a:rPr>
              <a:t>   - прививка </a:t>
            </a:r>
            <a:r>
              <a:rPr lang="ru-RU" dirty="0">
                <a:solidFill>
                  <a:schemeClr val="tx1"/>
                </a:solidFill>
              </a:rPr>
              <a:t>от </a:t>
            </a:r>
            <a:r>
              <a:rPr lang="ru-RU" dirty="0" smtClean="0">
                <a:solidFill>
                  <a:schemeClr val="tx1"/>
                </a:solidFill>
              </a:rPr>
              <a:t>кори (исследования</a:t>
            </a:r>
            <a:endParaRPr lang="ru-RU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у близнецов.                                                                 </a:t>
            </a:r>
            <a:r>
              <a:rPr lang="ru-RU" sz="1700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имели методические</a:t>
            </a:r>
            <a:endParaRPr lang="ru-RU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Механизм передачи                                                   </a:t>
            </a:r>
            <a:r>
              <a:rPr lang="ru-RU" dirty="0" smtClean="0">
                <a:solidFill>
                  <a:schemeClr val="tx1"/>
                </a:solidFill>
              </a:rPr>
              <a:t>     недоработки)</a:t>
            </a:r>
            <a:endParaRPr lang="ru-RU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генетически </a:t>
            </a:r>
            <a:r>
              <a:rPr lang="ru-RU" dirty="0" smtClean="0">
                <a:solidFill>
                  <a:schemeClr val="tx1"/>
                </a:solidFill>
              </a:rPr>
              <a:t>не выяснен.                                                 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5993476" y="2901142"/>
            <a:ext cx="897775" cy="232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3158836" y="2901142"/>
            <a:ext cx="723209" cy="232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0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Отсутствие ответа на вопрос о причинах может не отягощать вашу жизнь ежедневно, но..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3200" dirty="0">
                <a:solidFill>
                  <a:schemeClr val="tx1"/>
                </a:solidFill>
              </a:rPr>
              <a:t>На </a:t>
            </a:r>
            <a:r>
              <a:rPr lang="ru-RU" sz="3200" b="1" dirty="0">
                <a:solidFill>
                  <a:schemeClr val="tx1"/>
                </a:solidFill>
              </a:rPr>
              <a:t>вопросы</a:t>
            </a:r>
            <a:r>
              <a:rPr lang="ru-RU" sz="3200" dirty="0">
                <a:solidFill>
                  <a:schemeClr val="tx1"/>
                </a:solidFill>
              </a:rPr>
              <a:t>: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tx1"/>
                </a:solidFill>
              </a:rPr>
              <a:t>«Что делать сегодня для ребёнка</a:t>
            </a:r>
            <a:r>
              <a:rPr lang="ru-RU" sz="3200" dirty="0" smtClean="0">
                <a:solidFill>
                  <a:schemeClr val="tx1"/>
                </a:solidFill>
              </a:rPr>
              <a:t>?» </a:t>
            </a:r>
            <a:endParaRPr lang="ru-RU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3200" dirty="0">
                <a:solidFill>
                  <a:schemeClr val="tx1"/>
                </a:solidFill>
              </a:rPr>
              <a:t>«Как лучше общаться с ним</a:t>
            </a:r>
            <a:r>
              <a:rPr lang="ru-RU" sz="3200" dirty="0" smtClean="0">
                <a:solidFill>
                  <a:schemeClr val="tx1"/>
                </a:solidFill>
              </a:rPr>
              <a:t>?»</a:t>
            </a:r>
            <a:endParaRPr lang="ru-RU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3200" dirty="0">
                <a:solidFill>
                  <a:schemeClr val="tx1"/>
                </a:solidFill>
              </a:rPr>
              <a:t>«Как реагировать на его поведение</a:t>
            </a:r>
            <a:r>
              <a:rPr lang="ru-RU" sz="3200" dirty="0" smtClean="0">
                <a:solidFill>
                  <a:schemeClr val="tx1"/>
                </a:solidFill>
              </a:rPr>
              <a:t>?»</a:t>
            </a:r>
            <a:endParaRPr lang="ru-RU" sz="3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sz="3200" b="1" dirty="0">
                <a:solidFill>
                  <a:schemeClr val="accent5"/>
                </a:solidFill>
              </a:rPr>
              <a:t>«Каким образом обучать и в каких условиях строить обучение</a:t>
            </a:r>
            <a:r>
              <a:rPr lang="ru-RU" sz="3200" b="1" dirty="0" smtClean="0">
                <a:solidFill>
                  <a:schemeClr val="accent5"/>
                </a:solidFill>
              </a:rPr>
              <a:t>?»</a:t>
            </a:r>
            <a:endParaRPr lang="ru-RU" sz="3200" b="1" dirty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r>
              <a:rPr lang="ru-RU" sz="3200" b="1" dirty="0">
                <a:solidFill>
                  <a:schemeClr val="tx1"/>
                </a:solidFill>
              </a:rPr>
              <a:t>АКТУАЛЬНЫ КАЖДЫЙ </a:t>
            </a:r>
            <a:r>
              <a:rPr lang="ru-RU" sz="3200" b="1" dirty="0" smtClean="0">
                <a:solidFill>
                  <a:schemeClr val="tx1"/>
                </a:solidFill>
              </a:rPr>
              <a:t>ДЕНЬ</a:t>
            </a:r>
          </a:p>
          <a:p>
            <a:pPr marL="0" indent="0" algn="ctr">
              <a:buNone/>
            </a:pPr>
            <a:r>
              <a:rPr lang="ru-RU" sz="3200" dirty="0" smtClean="0">
                <a:solidFill>
                  <a:schemeClr val="tx1"/>
                </a:solidFill>
              </a:rPr>
              <a:t>Именно поэтому на первой нашей встрече мы поможем Вам на них ответить вместе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65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811</TotalTime>
  <Words>1227</Words>
  <Application>Microsoft Office PowerPoint</Application>
  <PresentationFormat>Широкоэкранный</PresentationFormat>
  <Paragraphs>91</Paragraphs>
  <Slides>32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Calibri</vt:lpstr>
      <vt:lpstr>Times New Roman</vt:lpstr>
      <vt:lpstr>Trebuchet MS</vt:lpstr>
      <vt:lpstr>Wingdings 3</vt:lpstr>
      <vt:lpstr>Аспект</vt:lpstr>
      <vt:lpstr>Презентация PowerPoint</vt:lpstr>
      <vt:lpstr>В рамках деятельности РРЦ РАС  Анапский филиал ГБУ КК«ЦДиК» проводит занятия Родительского Клуба для родителей, воспитывающих детей с РАС. Первое занятие приурочено ко 2 апреля Всемирному дню информирования об аутизме</vt:lpstr>
      <vt:lpstr>Государственное бюджетное учреждение, осуществляющее психолого-педагогическую и медико-социальную помощь «Центр диагностики и консультирования»   Краснодарского края Руководитель: Шабанова Елена Ивановна  город Краснодар, ул. Железнодорожная 2/1 cdik-center.ru 8 (861 99) 2-66-74 понедельник – пятница с  8:30 до 17:00</vt:lpstr>
      <vt:lpstr>Презентация PowerPoint</vt:lpstr>
      <vt:lpstr>Как мы взаимодействуем с родителями и какую помощь оказываем детям с РАС?</vt:lpstr>
      <vt:lpstr>С чего началось наше взаимодействие РРЦ РАС с родителями?</vt:lpstr>
      <vt:lpstr>А это значит, что….</vt:lpstr>
      <vt:lpstr>Один из первых вопросов:                        «Почему? В чём причины?» таких особенностей у моего ребёнка</vt:lpstr>
      <vt:lpstr>Отсутствие ответа на вопрос о причинах может не отягощать вашу жизнь ежедневно, но..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Несколько слов о визуальном расписании</vt:lpstr>
      <vt:lpstr>Расписания из рисунков или фотографий   </vt:lpstr>
      <vt:lpstr>Презентация PowerPoint</vt:lpstr>
      <vt:lpstr>Решите, какие подсказки вы будете использовать, чтобы побудить вашего ребенка использовать расписание. </vt:lpstr>
      <vt:lpstr>Как видит мир  ребёнок с аутизмом?</vt:lpstr>
      <vt:lpstr>Как ребенок с РАС видит мир?</vt:lpstr>
      <vt:lpstr>2. Какие способы взаимодействия, общения с ребёнком рекомендуется использовать как в процессе обучения, так и в обычной жизни              При просмотре следующего фильма «6 правил общения с ребёнком с аутизмом» необходимо ставить паузу в конце ответа на каждый вопрос и включится в обсуждение со своими родственниками(если вы родитель), с коллегами (если педагог, специалист, работающий с детьми) на тему:   «Так ли я действую со своим ребёнком»   «Что я делаю верно, а чему стоит ещё поучится?»,   «Что или кто мне может помочь следовать данным правилам?»  Внимательного просмотра </vt:lpstr>
      <vt:lpstr>Презентация PowerPoint</vt:lpstr>
      <vt:lpstr>   В завершении встречи родители договорились о создании общей группы в Телеграмм для общения и взаимопомощи родителей Анапского района, воспитывающих детей с РАС.     Данная группа создана 8 апреля. Специалисты Анапского филиала «ЦДиК» являются администраторами группы и оказывают информационное и методическое сопровождение родительских запросов в режиме онлайн.   Группа называется «Родительский Клуб». Те, кто ещё не с нами – ДОБРО ПОЖАЛОВАТЬ!  https://t.me/+c9JQBSVD3aBlOWMy   Эта ссылка-приглашение для родителей Анапского района,  воспитывающих детей с РАС. Создана для родительской взаимопомощи по различным вопросам  и информационной поддержки родителей специалистами РРЦ РАС (Региональный ресурсный  центр по организации комплексного сопровождения детей с расстройствами аутистического  спектра) в МО г. -к. Анапа.      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70</cp:revision>
  <dcterms:created xsi:type="dcterms:W3CDTF">2022-03-31T12:22:26Z</dcterms:created>
  <dcterms:modified xsi:type="dcterms:W3CDTF">2022-04-29T09:06:29Z</dcterms:modified>
</cp:coreProperties>
</file>