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699" r:id="rId2"/>
    <p:sldMasterId id="2147483711" r:id="rId3"/>
    <p:sldMasterId id="2147483795" r:id="rId4"/>
  </p:sldMasterIdLst>
  <p:notesMasterIdLst>
    <p:notesMasterId r:id="rId36"/>
  </p:notesMasterIdLst>
  <p:sldIdLst>
    <p:sldId id="340" r:id="rId5"/>
    <p:sldId id="259" r:id="rId6"/>
    <p:sldId id="299" r:id="rId7"/>
    <p:sldId id="260" r:id="rId8"/>
    <p:sldId id="346" r:id="rId9"/>
    <p:sldId id="261" r:id="rId10"/>
    <p:sldId id="262" r:id="rId11"/>
    <p:sldId id="264" r:id="rId12"/>
    <p:sldId id="265" r:id="rId13"/>
    <p:sldId id="266" r:id="rId14"/>
    <p:sldId id="270" r:id="rId15"/>
    <p:sldId id="313" r:id="rId16"/>
    <p:sldId id="333" r:id="rId17"/>
    <p:sldId id="314" r:id="rId18"/>
    <p:sldId id="324" r:id="rId19"/>
    <p:sldId id="315" r:id="rId20"/>
    <p:sldId id="342" r:id="rId21"/>
    <p:sldId id="316" r:id="rId22"/>
    <p:sldId id="343" r:id="rId23"/>
    <p:sldId id="317" r:id="rId24"/>
    <p:sldId id="344" r:id="rId25"/>
    <p:sldId id="345" r:id="rId26"/>
    <p:sldId id="319" r:id="rId27"/>
    <p:sldId id="334" r:id="rId28"/>
    <p:sldId id="323" r:id="rId29"/>
    <p:sldId id="338" r:id="rId30"/>
    <p:sldId id="273" r:id="rId31"/>
    <p:sldId id="330" r:id="rId32"/>
    <p:sldId id="331" r:id="rId33"/>
    <p:sldId id="332" r:id="rId34"/>
    <p:sldId id="300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E2080D"/>
    <a:srgbClr val="00CCFF"/>
    <a:srgbClr val="3399FF"/>
    <a:srgbClr val="66CCFF"/>
    <a:srgbClr val="120C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363662-A235-49A0-B0DB-2132BD667825}" type="doc">
      <dgm:prSet loTypeId="urn:microsoft.com/office/officeart/2005/8/layout/vList6" loCatId="process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CAEDEA34-C74E-4D7B-BB14-48CD28CD614E}">
      <dgm:prSet phldrT="[Текст]"/>
      <dgm:spPr/>
      <dgm:t>
        <a:bodyPr/>
        <a:lstStyle/>
        <a:p>
          <a:r>
            <a:rPr lang="ru-RU" dirty="0" smtClean="0"/>
            <a:t>1.</a:t>
          </a:r>
          <a:endParaRPr lang="ru-RU" dirty="0"/>
        </a:p>
      </dgm:t>
    </dgm:pt>
    <dgm:pt modelId="{B0EFA449-643A-4F82-83B2-4D969739E4AE}" type="parTrans" cxnId="{8B3C1E54-50C8-4773-AD03-17C95FD3017F}">
      <dgm:prSet/>
      <dgm:spPr/>
      <dgm:t>
        <a:bodyPr/>
        <a:lstStyle/>
        <a:p>
          <a:endParaRPr lang="ru-RU"/>
        </a:p>
      </dgm:t>
    </dgm:pt>
    <dgm:pt modelId="{ED46C169-05A9-4D44-B838-0DB5A758C67B}" type="sibTrans" cxnId="{8B3C1E54-50C8-4773-AD03-17C95FD3017F}">
      <dgm:prSet/>
      <dgm:spPr/>
      <dgm:t>
        <a:bodyPr/>
        <a:lstStyle/>
        <a:p>
          <a:endParaRPr lang="ru-RU"/>
        </a:p>
      </dgm:t>
    </dgm:pt>
    <dgm:pt modelId="{CF0E8F80-917B-4EED-9D1D-8E2BCAD82D9F}">
      <dgm:prSet phldrT="[Текст]" custT="1"/>
      <dgm:spPr/>
      <dgm:t>
        <a:bodyPr/>
        <a:lstStyle/>
        <a:p>
          <a:r>
            <a:rPr lang="ru-RU" sz="1100" b="1" dirty="0" smtClean="0"/>
            <a:t>Использование практических игровых упражнений с использованием звуковых планшетов и практических методов будет яркой, полезной и увлекательной и эффективной формой взаимодействия с дошкольниками 5-7 лет и станет залогом укрепления положительных взаимоотношений родителей с детьми  и педагогами, будет способствовать мотивации детей на поисковую деятельность, дифференцирует обучение с учётом особенностей ребёнка, повысит качество коррекционного процесса.</a:t>
          </a:r>
          <a:endParaRPr lang="ru-RU" sz="1100" dirty="0"/>
        </a:p>
      </dgm:t>
    </dgm:pt>
    <dgm:pt modelId="{31235B7C-DCB5-4E14-BA54-37B72F291F0F}" type="parTrans" cxnId="{A0D11E22-4EDA-4B72-96A0-74FD800AACA3}">
      <dgm:prSet/>
      <dgm:spPr/>
      <dgm:t>
        <a:bodyPr/>
        <a:lstStyle/>
        <a:p>
          <a:endParaRPr lang="ru-RU"/>
        </a:p>
      </dgm:t>
    </dgm:pt>
    <dgm:pt modelId="{BED6E592-AE59-4E0A-8C9B-CBF83FEAE5D1}" type="sibTrans" cxnId="{A0D11E22-4EDA-4B72-96A0-74FD800AACA3}">
      <dgm:prSet/>
      <dgm:spPr/>
      <dgm:t>
        <a:bodyPr/>
        <a:lstStyle/>
        <a:p>
          <a:endParaRPr lang="ru-RU"/>
        </a:p>
      </dgm:t>
    </dgm:pt>
    <dgm:pt modelId="{D90C6E55-C501-4CA2-95AA-7CC741279CBE}">
      <dgm:prSet phldrT="[Текст]"/>
      <dgm:spPr/>
      <dgm:t>
        <a:bodyPr/>
        <a:lstStyle/>
        <a:p>
          <a:r>
            <a:rPr lang="ru-RU" dirty="0" smtClean="0"/>
            <a:t>2</a:t>
          </a:r>
          <a:r>
            <a:rPr lang="ru-RU" smtClean="0"/>
            <a:t>. </a:t>
          </a:r>
          <a:endParaRPr lang="ru-RU" dirty="0"/>
        </a:p>
      </dgm:t>
    </dgm:pt>
    <dgm:pt modelId="{92D8B118-14A1-40E8-9113-946C64649396}" type="parTrans" cxnId="{0E948F21-E4E4-41D8-861D-1919C80DB1FC}">
      <dgm:prSet/>
      <dgm:spPr/>
      <dgm:t>
        <a:bodyPr/>
        <a:lstStyle/>
        <a:p>
          <a:endParaRPr lang="ru-RU"/>
        </a:p>
      </dgm:t>
    </dgm:pt>
    <dgm:pt modelId="{EF356243-BCE0-4FD2-87AC-27ED85D71DAB}" type="sibTrans" cxnId="{0E948F21-E4E4-41D8-861D-1919C80DB1FC}">
      <dgm:prSet/>
      <dgm:spPr/>
      <dgm:t>
        <a:bodyPr/>
        <a:lstStyle/>
        <a:p>
          <a:endParaRPr lang="ru-RU"/>
        </a:p>
      </dgm:t>
    </dgm:pt>
    <dgm:pt modelId="{E9E40DC4-1D7D-4F0F-A3A8-6BEA46BFC050}">
      <dgm:prSet custT="1"/>
      <dgm:spPr/>
      <dgm:t>
        <a:bodyPr/>
        <a:lstStyle/>
        <a:p>
          <a:r>
            <a:rPr lang="ru-RU" sz="1400" b="1" dirty="0" smtClean="0"/>
            <a:t>Дети получают эмоциональный и познавательный заряд, вызывающий у них желание действовать, играя автоматизировать и дифференцировать поставленные учителем-логопедом  звуки. Использование   игровых технологий в работе с детьми   дошкольного возраста особо актуально.</a:t>
          </a:r>
          <a:endParaRPr lang="ru-RU" sz="1400" dirty="0"/>
        </a:p>
      </dgm:t>
    </dgm:pt>
    <dgm:pt modelId="{39BB0FA4-0387-4026-9324-511CDC938D7D}" type="parTrans" cxnId="{B88EFFB3-A138-49BD-8073-C43E33654206}">
      <dgm:prSet/>
      <dgm:spPr/>
      <dgm:t>
        <a:bodyPr/>
        <a:lstStyle/>
        <a:p>
          <a:endParaRPr lang="ru-RU"/>
        </a:p>
      </dgm:t>
    </dgm:pt>
    <dgm:pt modelId="{CCB59DE2-A35D-48D9-BE34-2DD07E38CA10}" type="sibTrans" cxnId="{B88EFFB3-A138-49BD-8073-C43E33654206}">
      <dgm:prSet/>
      <dgm:spPr/>
      <dgm:t>
        <a:bodyPr/>
        <a:lstStyle/>
        <a:p>
          <a:endParaRPr lang="ru-RU"/>
        </a:p>
      </dgm:t>
    </dgm:pt>
    <dgm:pt modelId="{B90B69ED-5FA6-4C12-85EF-28574F533205}" type="pres">
      <dgm:prSet presAssocID="{C3363662-A235-49A0-B0DB-2132BD667825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4C8218F-923E-4B48-83A1-026DC4EBCBE6}" type="pres">
      <dgm:prSet presAssocID="{CAEDEA34-C74E-4D7B-BB14-48CD28CD614E}" presName="linNode" presStyleCnt="0"/>
      <dgm:spPr/>
    </dgm:pt>
    <dgm:pt modelId="{B373D542-7954-43BB-BF64-95CE61ADFB6C}" type="pres">
      <dgm:prSet presAssocID="{CAEDEA34-C74E-4D7B-BB14-48CD28CD614E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925641-BD40-4490-9834-0DF8D1A78716}" type="pres">
      <dgm:prSet presAssocID="{CAEDEA34-C74E-4D7B-BB14-48CD28CD614E}" presName="childShp" presStyleLbl="bgAccFollowNode1" presStyleIdx="0" presStyleCnt="2" custLinFactNeighborX="-1042" custLinFactNeighborY="-71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4EAA90-9848-4D16-9144-B0D3B833834F}" type="pres">
      <dgm:prSet presAssocID="{ED46C169-05A9-4D44-B838-0DB5A758C67B}" presName="spacing" presStyleCnt="0"/>
      <dgm:spPr/>
    </dgm:pt>
    <dgm:pt modelId="{DBF100BA-90F6-4BD1-AF34-272EE0673CF9}" type="pres">
      <dgm:prSet presAssocID="{D90C6E55-C501-4CA2-95AA-7CC741279CBE}" presName="linNode" presStyleCnt="0"/>
      <dgm:spPr/>
    </dgm:pt>
    <dgm:pt modelId="{FA1F42DB-5369-4F13-9086-12184B9C5100}" type="pres">
      <dgm:prSet presAssocID="{D90C6E55-C501-4CA2-95AA-7CC741279CBE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E1DC0B-05E3-4BB1-A939-CC8408B40F2F}" type="pres">
      <dgm:prSet presAssocID="{D90C6E55-C501-4CA2-95AA-7CC741279CBE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4E4EBB-1DA8-474E-B7D4-8A64C8396A7E}" type="presOf" srcId="{CAEDEA34-C74E-4D7B-BB14-48CD28CD614E}" destId="{B373D542-7954-43BB-BF64-95CE61ADFB6C}" srcOrd="0" destOrd="0" presId="urn:microsoft.com/office/officeart/2005/8/layout/vList6"/>
    <dgm:cxn modelId="{1223EFC6-5631-4FFB-983A-FF3708CBA47C}" type="presOf" srcId="{D90C6E55-C501-4CA2-95AA-7CC741279CBE}" destId="{FA1F42DB-5369-4F13-9086-12184B9C5100}" srcOrd="0" destOrd="0" presId="urn:microsoft.com/office/officeart/2005/8/layout/vList6"/>
    <dgm:cxn modelId="{8B3C1E54-50C8-4773-AD03-17C95FD3017F}" srcId="{C3363662-A235-49A0-B0DB-2132BD667825}" destId="{CAEDEA34-C74E-4D7B-BB14-48CD28CD614E}" srcOrd="0" destOrd="0" parTransId="{B0EFA449-643A-4F82-83B2-4D969739E4AE}" sibTransId="{ED46C169-05A9-4D44-B838-0DB5A758C67B}"/>
    <dgm:cxn modelId="{7000D4E0-A8F1-44A4-833A-611B75293FF3}" type="presOf" srcId="{E9E40DC4-1D7D-4F0F-A3A8-6BEA46BFC050}" destId="{09E1DC0B-05E3-4BB1-A939-CC8408B40F2F}" srcOrd="0" destOrd="0" presId="urn:microsoft.com/office/officeart/2005/8/layout/vList6"/>
    <dgm:cxn modelId="{B88EFFB3-A138-49BD-8073-C43E33654206}" srcId="{D90C6E55-C501-4CA2-95AA-7CC741279CBE}" destId="{E9E40DC4-1D7D-4F0F-A3A8-6BEA46BFC050}" srcOrd="0" destOrd="0" parTransId="{39BB0FA4-0387-4026-9324-511CDC938D7D}" sibTransId="{CCB59DE2-A35D-48D9-BE34-2DD07E38CA10}"/>
    <dgm:cxn modelId="{A0D11E22-4EDA-4B72-96A0-74FD800AACA3}" srcId="{CAEDEA34-C74E-4D7B-BB14-48CD28CD614E}" destId="{CF0E8F80-917B-4EED-9D1D-8E2BCAD82D9F}" srcOrd="0" destOrd="0" parTransId="{31235B7C-DCB5-4E14-BA54-37B72F291F0F}" sibTransId="{BED6E592-AE59-4E0A-8C9B-CBF83FEAE5D1}"/>
    <dgm:cxn modelId="{4F476373-DA61-4EC6-B5DB-B0F721E13AC6}" type="presOf" srcId="{C3363662-A235-49A0-B0DB-2132BD667825}" destId="{B90B69ED-5FA6-4C12-85EF-28574F533205}" srcOrd="0" destOrd="0" presId="urn:microsoft.com/office/officeart/2005/8/layout/vList6"/>
    <dgm:cxn modelId="{0E948F21-E4E4-41D8-861D-1919C80DB1FC}" srcId="{C3363662-A235-49A0-B0DB-2132BD667825}" destId="{D90C6E55-C501-4CA2-95AA-7CC741279CBE}" srcOrd="1" destOrd="0" parTransId="{92D8B118-14A1-40E8-9113-946C64649396}" sibTransId="{EF356243-BCE0-4FD2-87AC-27ED85D71DAB}"/>
    <dgm:cxn modelId="{656B5946-FDEE-49AA-A1B6-6EF39F6558DE}" type="presOf" srcId="{CF0E8F80-917B-4EED-9D1D-8E2BCAD82D9F}" destId="{79925641-BD40-4490-9834-0DF8D1A78716}" srcOrd="0" destOrd="0" presId="urn:microsoft.com/office/officeart/2005/8/layout/vList6"/>
    <dgm:cxn modelId="{7F4C5EF6-5D7B-4310-91A6-36BBB27F99C6}" type="presParOf" srcId="{B90B69ED-5FA6-4C12-85EF-28574F533205}" destId="{54C8218F-923E-4B48-83A1-026DC4EBCBE6}" srcOrd="0" destOrd="0" presId="urn:microsoft.com/office/officeart/2005/8/layout/vList6"/>
    <dgm:cxn modelId="{481A3D7D-61E0-469A-8D1C-B1F9FA257EBE}" type="presParOf" srcId="{54C8218F-923E-4B48-83A1-026DC4EBCBE6}" destId="{B373D542-7954-43BB-BF64-95CE61ADFB6C}" srcOrd="0" destOrd="0" presId="urn:microsoft.com/office/officeart/2005/8/layout/vList6"/>
    <dgm:cxn modelId="{C0C317C7-7389-4F5E-984F-D8853CE61A7A}" type="presParOf" srcId="{54C8218F-923E-4B48-83A1-026DC4EBCBE6}" destId="{79925641-BD40-4490-9834-0DF8D1A78716}" srcOrd="1" destOrd="0" presId="urn:microsoft.com/office/officeart/2005/8/layout/vList6"/>
    <dgm:cxn modelId="{B8C7ECB9-ED85-406D-BCAC-94C9E1A3D028}" type="presParOf" srcId="{B90B69ED-5FA6-4C12-85EF-28574F533205}" destId="{8C4EAA90-9848-4D16-9144-B0D3B833834F}" srcOrd="1" destOrd="0" presId="urn:microsoft.com/office/officeart/2005/8/layout/vList6"/>
    <dgm:cxn modelId="{A6F7281E-E7EC-4B1D-BC8B-6A1C116D67AB}" type="presParOf" srcId="{B90B69ED-5FA6-4C12-85EF-28574F533205}" destId="{DBF100BA-90F6-4BD1-AF34-272EE0673CF9}" srcOrd="2" destOrd="0" presId="urn:microsoft.com/office/officeart/2005/8/layout/vList6"/>
    <dgm:cxn modelId="{495D00BA-EBF4-4A43-92ED-C57557D55CEC}" type="presParOf" srcId="{DBF100BA-90F6-4BD1-AF34-272EE0673CF9}" destId="{FA1F42DB-5369-4F13-9086-12184B9C5100}" srcOrd="0" destOrd="0" presId="urn:microsoft.com/office/officeart/2005/8/layout/vList6"/>
    <dgm:cxn modelId="{4E59501E-0BD9-4EBE-B5BF-CF6EE2A1D22B}" type="presParOf" srcId="{DBF100BA-90F6-4BD1-AF34-272EE0673CF9}" destId="{09E1DC0B-05E3-4BB1-A939-CC8408B40F2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8C7F2BC-60E2-419C-9F61-D01298D9D3AC}" type="doc">
      <dgm:prSet loTypeId="urn:microsoft.com/office/officeart/2005/8/layout/cycle3" loCatId="cycle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ru-RU"/>
        </a:p>
      </dgm:t>
    </dgm:pt>
    <dgm:pt modelId="{974E1F13-4919-4C77-9DB0-A952107D5C79}">
      <dgm:prSet phldrT="[Текст]" custT="1"/>
      <dgm:spPr/>
      <dgm:t>
        <a:bodyPr/>
        <a:lstStyle/>
        <a:p>
          <a:r>
            <a:rPr lang="ru-RU" sz="1400" dirty="0" smtClean="0"/>
            <a:t>1.Обеспечение психологического комфорта</a:t>
          </a:r>
          <a:endParaRPr lang="ru-RU" sz="1400" dirty="0"/>
        </a:p>
      </dgm:t>
    </dgm:pt>
    <dgm:pt modelId="{E2F12854-C9D4-4A0C-98DF-5C76B7FF33A5}" type="parTrans" cxnId="{474F9B2D-9C97-408E-8802-AEBD42140A6F}">
      <dgm:prSet/>
      <dgm:spPr/>
      <dgm:t>
        <a:bodyPr/>
        <a:lstStyle/>
        <a:p>
          <a:endParaRPr lang="ru-RU"/>
        </a:p>
      </dgm:t>
    </dgm:pt>
    <dgm:pt modelId="{EEF56D17-D721-489E-842D-B6297D904ADD}" type="sibTrans" cxnId="{474F9B2D-9C97-408E-8802-AEBD42140A6F}">
      <dgm:prSet/>
      <dgm:spPr/>
      <dgm:t>
        <a:bodyPr/>
        <a:lstStyle/>
        <a:p>
          <a:endParaRPr lang="ru-RU"/>
        </a:p>
      </dgm:t>
    </dgm:pt>
    <dgm:pt modelId="{6E8870CB-BA1D-4E2D-BBC5-F982869A5261}">
      <dgm:prSet phldrT="[Текст]" custT="1"/>
      <dgm:spPr/>
      <dgm:t>
        <a:bodyPr/>
        <a:lstStyle/>
        <a:p>
          <a:r>
            <a:rPr lang="ru-RU" sz="1800" dirty="0" smtClean="0"/>
            <a:t>3.Развитие </a:t>
          </a:r>
          <a:r>
            <a:rPr lang="ru-RU" sz="1400" dirty="0" smtClean="0"/>
            <a:t>совместной координированной деятельности зрительного и моторного анализаторов</a:t>
          </a:r>
          <a:endParaRPr lang="ru-RU" sz="1400" dirty="0"/>
        </a:p>
      </dgm:t>
    </dgm:pt>
    <dgm:pt modelId="{0461D256-EEFF-440B-942C-AEF4C6B359AF}" type="parTrans" cxnId="{DCF1A544-CBFC-406C-B743-6B09B0A590BF}">
      <dgm:prSet/>
      <dgm:spPr/>
      <dgm:t>
        <a:bodyPr/>
        <a:lstStyle/>
        <a:p>
          <a:endParaRPr lang="ru-RU"/>
        </a:p>
      </dgm:t>
    </dgm:pt>
    <dgm:pt modelId="{67DA109C-C219-4DD2-B2BC-D10235BAC40E}" type="sibTrans" cxnId="{DCF1A544-CBFC-406C-B743-6B09B0A590BF}">
      <dgm:prSet/>
      <dgm:spPr/>
      <dgm:t>
        <a:bodyPr/>
        <a:lstStyle/>
        <a:p>
          <a:endParaRPr lang="ru-RU"/>
        </a:p>
      </dgm:t>
    </dgm:pt>
    <dgm:pt modelId="{B50BF85C-A598-46E3-91C1-142B792A9938}">
      <dgm:prSet phldrT="[Текст]" custT="1"/>
      <dgm:spPr/>
      <dgm:t>
        <a:bodyPr/>
        <a:lstStyle/>
        <a:p>
          <a:r>
            <a:rPr lang="ru-RU" sz="1800" dirty="0" smtClean="0"/>
            <a:t>5. Личностное развитие в социуме.</a:t>
          </a:r>
          <a:endParaRPr lang="ru-RU" sz="1800" dirty="0"/>
        </a:p>
      </dgm:t>
    </dgm:pt>
    <dgm:pt modelId="{BABC85B4-0B32-434E-AA1B-4616FE12D9CF}" type="parTrans" cxnId="{79BFC1C2-C3C1-4A6F-96C9-5430A9F284D8}">
      <dgm:prSet/>
      <dgm:spPr/>
      <dgm:t>
        <a:bodyPr/>
        <a:lstStyle/>
        <a:p>
          <a:endParaRPr lang="ru-RU"/>
        </a:p>
      </dgm:t>
    </dgm:pt>
    <dgm:pt modelId="{787EC6DB-F682-40A7-893C-82E8CF09474B}" type="sibTrans" cxnId="{79BFC1C2-C3C1-4A6F-96C9-5430A9F284D8}">
      <dgm:prSet/>
      <dgm:spPr/>
      <dgm:t>
        <a:bodyPr/>
        <a:lstStyle/>
        <a:p>
          <a:endParaRPr lang="ru-RU"/>
        </a:p>
      </dgm:t>
    </dgm:pt>
    <dgm:pt modelId="{4E30F506-19C5-404F-88D1-B93638F57E01}">
      <dgm:prSet phldrT="[Текст]" custT="1"/>
      <dgm:spPr/>
      <dgm:t>
        <a:bodyPr/>
        <a:lstStyle/>
        <a:p>
          <a:r>
            <a:rPr lang="ru-RU" sz="1600" dirty="0" smtClean="0"/>
            <a:t>6. Повышение мотивации для преодоления трудностей произношения</a:t>
          </a:r>
          <a:endParaRPr lang="ru-RU" sz="1600" dirty="0"/>
        </a:p>
      </dgm:t>
    </dgm:pt>
    <dgm:pt modelId="{803E1CBE-4BA4-4344-B04D-A98D9442915C}" type="parTrans" cxnId="{6E04583E-2927-428E-8CC2-8E6600AE2A1F}">
      <dgm:prSet/>
      <dgm:spPr/>
      <dgm:t>
        <a:bodyPr/>
        <a:lstStyle/>
        <a:p>
          <a:endParaRPr lang="ru-RU"/>
        </a:p>
      </dgm:t>
    </dgm:pt>
    <dgm:pt modelId="{87D68A04-BD03-4368-B15D-EFC838F93D02}" type="sibTrans" cxnId="{6E04583E-2927-428E-8CC2-8E6600AE2A1F}">
      <dgm:prSet/>
      <dgm:spPr/>
      <dgm:t>
        <a:bodyPr/>
        <a:lstStyle/>
        <a:p>
          <a:endParaRPr lang="ru-RU"/>
        </a:p>
      </dgm:t>
    </dgm:pt>
    <dgm:pt modelId="{DFAEE063-A551-490A-B4E8-BD2676283E53}">
      <dgm:prSet phldrT="[Текст]" custT="1"/>
      <dgm:spPr/>
      <dgm:t>
        <a:bodyPr/>
        <a:lstStyle/>
        <a:p>
          <a:r>
            <a:rPr lang="ru-RU" sz="1800" dirty="0" smtClean="0"/>
            <a:t>9. Повышение качества </a:t>
          </a:r>
          <a:r>
            <a:rPr lang="ru-RU" sz="1800" dirty="0" err="1" smtClean="0"/>
            <a:t>коррекционногопроцесса</a:t>
          </a:r>
          <a:r>
            <a:rPr lang="ru-RU" sz="1800" dirty="0" smtClean="0"/>
            <a:t>.</a:t>
          </a:r>
          <a:endParaRPr lang="ru-RU" sz="1800" dirty="0"/>
        </a:p>
      </dgm:t>
    </dgm:pt>
    <dgm:pt modelId="{3279F455-827F-483D-AA75-1756317E29B9}" type="parTrans" cxnId="{D0FFCDA1-2291-4CD8-972E-8AA4967FBA2E}">
      <dgm:prSet/>
      <dgm:spPr/>
      <dgm:t>
        <a:bodyPr/>
        <a:lstStyle/>
        <a:p>
          <a:endParaRPr lang="ru-RU"/>
        </a:p>
      </dgm:t>
    </dgm:pt>
    <dgm:pt modelId="{6B4115D4-CE5F-4041-9E27-6BFCA8CB9CB3}" type="sibTrans" cxnId="{D0FFCDA1-2291-4CD8-972E-8AA4967FBA2E}">
      <dgm:prSet/>
      <dgm:spPr/>
      <dgm:t>
        <a:bodyPr/>
        <a:lstStyle/>
        <a:p>
          <a:endParaRPr lang="ru-RU"/>
        </a:p>
      </dgm:t>
    </dgm:pt>
    <dgm:pt modelId="{A643BED0-C4A2-45A6-8EC6-3117EFBF3166}">
      <dgm:prSet custT="1"/>
      <dgm:spPr/>
      <dgm:t>
        <a:bodyPr/>
        <a:lstStyle/>
        <a:p>
          <a:r>
            <a:rPr lang="ru-RU" sz="1800" dirty="0" smtClean="0"/>
            <a:t>2.Развитие ориентировки в пространстве</a:t>
          </a:r>
          <a:endParaRPr lang="ru-RU" sz="1800" dirty="0"/>
        </a:p>
      </dgm:t>
    </dgm:pt>
    <dgm:pt modelId="{F8A15424-CE15-4D71-9940-94DF34385111}" type="parTrans" cxnId="{2169CEDB-11D5-4B2E-A644-7D6433530A1A}">
      <dgm:prSet/>
      <dgm:spPr/>
      <dgm:t>
        <a:bodyPr/>
        <a:lstStyle/>
        <a:p>
          <a:endParaRPr lang="ru-RU"/>
        </a:p>
      </dgm:t>
    </dgm:pt>
    <dgm:pt modelId="{9FF16C14-1B65-49FF-9D5C-A6FA86C273D2}" type="sibTrans" cxnId="{2169CEDB-11D5-4B2E-A644-7D6433530A1A}">
      <dgm:prSet/>
      <dgm:spPr/>
      <dgm:t>
        <a:bodyPr/>
        <a:lstStyle/>
        <a:p>
          <a:endParaRPr lang="ru-RU"/>
        </a:p>
      </dgm:t>
    </dgm:pt>
    <dgm:pt modelId="{B9ADF896-1794-4062-82CF-865672A50962}">
      <dgm:prSet custT="1"/>
      <dgm:spPr/>
      <dgm:t>
        <a:bodyPr/>
        <a:lstStyle/>
        <a:p>
          <a:r>
            <a:rPr lang="ru-RU" sz="1800" dirty="0" smtClean="0"/>
            <a:t>4. Развитие и активизация умственной деятельности</a:t>
          </a:r>
          <a:endParaRPr lang="ru-RU" sz="1800" dirty="0"/>
        </a:p>
      </dgm:t>
    </dgm:pt>
    <dgm:pt modelId="{98F6C504-168A-4DE1-9940-B96A8D91A0FA}" type="parTrans" cxnId="{16A1B6ED-DBE5-4817-BC28-1E4EB5831B2D}">
      <dgm:prSet/>
      <dgm:spPr/>
      <dgm:t>
        <a:bodyPr/>
        <a:lstStyle/>
        <a:p>
          <a:endParaRPr lang="ru-RU"/>
        </a:p>
      </dgm:t>
    </dgm:pt>
    <dgm:pt modelId="{8D186D37-649D-4566-831D-E6B97E66B2D9}" type="sibTrans" cxnId="{16A1B6ED-DBE5-4817-BC28-1E4EB5831B2D}">
      <dgm:prSet/>
      <dgm:spPr/>
      <dgm:t>
        <a:bodyPr/>
        <a:lstStyle/>
        <a:p>
          <a:endParaRPr lang="ru-RU"/>
        </a:p>
      </dgm:t>
    </dgm:pt>
    <dgm:pt modelId="{2CCCDAF6-E7F3-4041-8CF7-A433C88F93EC}">
      <dgm:prSet custT="1"/>
      <dgm:spPr/>
      <dgm:t>
        <a:bodyPr/>
        <a:lstStyle/>
        <a:p>
          <a:r>
            <a:rPr lang="ru-RU" sz="1800" dirty="0" smtClean="0"/>
            <a:t>7. Всестороннее развитие речи</a:t>
          </a:r>
          <a:endParaRPr lang="ru-RU" sz="1800" dirty="0"/>
        </a:p>
      </dgm:t>
    </dgm:pt>
    <dgm:pt modelId="{F30962CC-8676-4371-A130-69E50D6228D7}" type="parTrans" cxnId="{C0B889E0-7E62-4F22-84C0-04A20E358D39}">
      <dgm:prSet/>
      <dgm:spPr/>
      <dgm:t>
        <a:bodyPr/>
        <a:lstStyle/>
        <a:p>
          <a:endParaRPr lang="ru-RU"/>
        </a:p>
      </dgm:t>
    </dgm:pt>
    <dgm:pt modelId="{29A1CB46-BAA6-491A-829F-AEC39AF42C78}" type="sibTrans" cxnId="{C0B889E0-7E62-4F22-84C0-04A20E358D39}">
      <dgm:prSet/>
      <dgm:spPr/>
      <dgm:t>
        <a:bodyPr/>
        <a:lstStyle/>
        <a:p>
          <a:endParaRPr lang="ru-RU"/>
        </a:p>
      </dgm:t>
    </dgm:pt>
    <dgm:pt modelId="{3DBAB6ED-F6C4-4C67-BCCB-E549E1712B84}">
      <dgm:prSet custT="1"/>
      <dgm:spPr/>
      <dgm:t>
        <a:bodyPr/>
        <a:lstStyle/>
        <a:p>
          <a:r>
            <a:rPr lang="ru-RU" sz="1800" dirty="0" smtClean="0"/>
            <a:t>8. Повышение ВПФ способом повышения наглядности.</a:t>
          </a:r>
          <a:endParaRPr lang="ru-RU" sz="1800" dirty="0"/>
        </a:p>
      </dgm:t>
    </dgm:pt>
    <dgm:pt modelId="{B7A80B35-3D6D-4AD1-9C6C-DA5221E1914D}" type="parTrans" cxnId="{03516805-2910-4229-B405-C8918002031D}">
      <dgm:prSet/>
      <dgm:spPr/>
      <dgm:t>
        <a:bodyPr/>
        <a:lstStyle/>
        <a:p>
          <a:endParaRPr lang="ru-RU"/>
        </a:p>
      </dgm:t>
    </dgm:pt>
    <dgm:pt modelId="{D4E9CAF1-1362-4E16-A0C7-B285E7E5419F}" type="sibTrans" cxnId="{03516805-2910-4229-B405-C8918002031D}">
      <dgm:prSet/>
      <dgm:spPr/>
      <dgm:t>
        <a:bodyPr/>
        <a:lstStyle/>
        <a:p>
          <a:endParaRPr lang="ru-RU"/>
        </a:p>
      </dgm:t>
    </dgm:pt>
    <dgm:pt modelId="{6F63C2FD-5C0C-4E4D-87AE-6D8703A83023}" type="pres">
      <dgm:prSet presAssocID="{58C7F2BC-60E2-419C-9F61-D01298D9D3A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5AEAEF-CE62-4FAE-8B02-AEB07E6645C7}" type="pres">
      <dgm:prSet presAssocID="{58C7F2BC-60E2-419C-9F61-D01298D9D3AC}" presName="cycle" presStyleCnt="0"/>
      <dgm:spPr/>
    </dgm:pt>
    <dgm:pt modelId="{1BB1C5D4-A4AF-40EB-8C25-DA86D33948C6}" type="pres">
      <dgm:prSet presAssocID="{974E1F13-4919-4C77-9DB0-A952107D5C79}" presName="nodeFirstNode" presStyleLbl="node1" presStyleIdx="0" presStyleCnt="9" custScaleX="126209" custScaleY="164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EE9E1-361A-4B89-B8D9-3A867004A5B7}" type="pres">
      <dgm:prSet presAssocID="{EEF56D17-D721-489E-842D-B6297D904ADD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A83E8213-B161-406F-976B-7C42F73DE79D}" type="pres">
      <dgm:prSet presAssocID="{A643BED0-C4A2-45A6-8EC6-3117EFBF3166}" presName="nodeFollowingNodes" presStyleLbl="node1" presStyleIdx="1" presStyleCnt="9" custScaleX="142235" custScaleY="164838" custRadScaleRad="130788" custRadScaleInc="127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307D9A-1783-41D6-8BDD-665F83077300}" type="pres">
      <dgm:prSet presAssocID="{B9ADF896-1794-4062-82CF-865672A50962}" presName="nodeFollowingNodes" presStyleLbl="node1" presStyleIdx="2" presStyleCnt="9" custScaleX="164385" custScaleY="165262" custRadScaleRad="137540" custRadScaleInc="663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A6A7E7-AA09-4590-B638-300041F257BC}" type="pres">
      <dgm:prSet presAssocID="{6E8870CB-BA1D-4E2D-BBC5-F982869A5261}" presName="nodeFollowingNodes" presStyleLbl="node1" presStyleIdx="3" presStyleCnt="9" custScaleX="197628" custScaleY="188749" custRadScaleRad="136621" custRadScaleInc="-1170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F21A84-CFB5-4601-B499-ABE766DF35C5}" type="pres">
      <dgm:prSet presAssocID="{B50BF85C-A598-46E3-91C1-142B792A9938}" presName="nodeFollowingNodes" presStyleLbl="node1" presStyleIdx="4" presStyleCnt="9" custScaleX="164374" custScaleY="168205" custRadScaleRad="114811" custRadScaleInc="-479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511DE1-85ED-43AD-8169-07DA6FBC4BFA}" type="pres">
      <dgm:prSet presAssocID="{4E30F506-19C5-404F-88D1-B93638F57E01}" presName="nodeFollowingNodes" presStyleLbl="node1" presStyleIdx="5" presStyleCnt="9" custScaleX="142220" custScaleY="166059" custRadScaleRad="106142" custRadScaleInc="64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F9956D-57B7-4294-8F05-ED9901EE2CEA}" type="pres">
      <dgm:prSet presAssocID="{2CCCDAF6-E7F3-4041-8CF7-A433C88F93EC}" presName="nodeFollowingNodes" presStyleLbl="node1" presStyleIdx="6" presStyleCnt="9" custScaleX="158228" custScaleY="163501" custRadScaleRad="131177" custRadScaleInc="313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884B5F-97EE-4FD6-B60E-32A6EB3D01F5}" type="pres">
      <dgm:prSet presAssocID="{3DBAB6ED-F6C4-4C67-BCCB-E549E1712B84}" presName="nodeFollowingNodes" presStyleLbl="node1" presStyleIdx="7" presStyleCnt="9" custScaleX="153757" custScaleY="166166" custRadScaleRad="132018" custRadScaleInc="-21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2DD1D0-CE6E-4B6F-B09C-DEF10562E589}" type="pres">
      <dgm:prSet presAssocID="{DFAEE063-A551-490A-B4E8-BD2676283E53}" presName="nodeFollowingNodes" presStyleLbl="node1" presStyleIdx="8" presStyleCnt="9" custScaleX="143567" custScaleY="167532" custRadScaleRad="130723" custRadScaleInc="-259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6C17FB-4151-4E1F-A178-15403CB29211}" type="presOf" srcId="{B50BF85C-A598-46E3-91C1-142B792A9938}" destId="{6DF21A84-CFB5-4601-B499-ABE766DF35C5}" srcOrd="0" destOrd="0" presId="urn:microsoft.com/office/officeart/2005/8/layout/cycle3"/>
    <dgm:cxn modelId="{BD96BB81-4624-421D-B9FD-1B866ED2B249}" type="presOf" srcId="{4E30F506-19C5-404F-88D1-B93638F57E01}" destId="{CC511DE1-85ED-43AD-8169-07DA6FBC4BFA}" srcOrd="0" destOrd="0" presId="urn:microsoft.com/office/officeart/2005/8/layout/cycle3"/>
    <dgm:cxn modelId="{2169CEDB-11D5-4B2E-A644-7D6433530A1A}" srcId="{58C7F2BC-60E2-419C-9F61-D01298D9D3AC}" destId="{A643BED0-C4A2-45A6-8EC6-3117EFBF3166}" srcOrd="1" destOrd="0" parTransId="{F8A15424-CE15-4D71-9940-94DF34385111}" sibTransId="{9FF16C14-1B65-49FF-9D5C-A6FA86C273D2}"/>
    <dgm:cxn modelId="{70AC1804-2E64-4EB4-ADBA-9153E652FDA4}" type="presOf" srcId="{B9ADF896-1794-4062-82CF-865672A50962}" destId="{43307D9A-1783-41D6-8BDD-665F83077300}" srcOrd="0" destOrd="0" presId="urn:microsoft.com/office/officeart/2005/8/layout/cycle3"/>
    <dgm:cxn modelId="{C0B889E0-7E62-4F22-84C0-04A20E358D39}" srcId="{58C7F2BC-60E2-419C-9F61-D01298D9D3AC}" destId="{2CCCDAF6-E7F3-4041-8CF7-A433C88F93EC}" srcOrd="6" destOrd="0" parTransId="{F30962CC-8676-4371-A130-69E50D6228D7}" sibTransId="{29A1CB46-BAA6-491A-829F-AEC39AF42C78}"/>
    <dgm:cxn modelId="{D0FFCDA1-2291-4CD8-972E-8AA4967FBA2E}" srcId="{58C7F2BC-60E2-419C-9F61-D01298D9D3AC}" destId="{DFAEE063-A551-490A-B4E8-BD2676283E53}" srcOrd="8" destOrd="0" parTransId="{3279F455-827F-483D-AA75-1756317E29B9}" sibTransId="{6B4115D4-CE5F-4041-9E27-6BFCA8CB9CB3}"/>
    <dgm:cxn modelId="{03516805-2910-4229-B405-C8918002031D}" srcId="{58C7F2BC-60E2-419C-9F61-D01298D9D3AC}" destId="{3DBAB6ED-F6C4-4C67-BCCB-E549E1712B84}" srcOrd="7" destOrd="0" parTransId="{B7A80B35-3D6D-4AD1-9C6C-DA5221E1914D}" sibTransId="{D4E9CAF1-1362-4E16-A0C7-B285E7E5419F}"/>
    <dgm:cxn modelId="{4E932EE1-2DD3-45BD-9994-C8A0B29051D1}" type="presOf" srcId="{2CCCDAF6-E7F3-4041-8CF7-A433C88F93EC}" destId="{FEF9956D-57B7-4294-8F05-ED9901EE2CEA}" srcOrd="0" destOrd="0" presId="urn:microsoft.com/office/officeart/2005/8/layout/cycle3"/>
    <dgm:cxn modelId="{6E04583E-2927-428E-8CC2-8E6600AE2A1F}" srcId="{58C7F2BC-60E2-419C-9F61-D01298D9D3AC}" destId="{4E30F506-19C5-404F-88D1-B93638F57E01}" srcOrd="5" destOrd="0" parTransId="{803E1CBE-4BA4-4344-B04D-A98D9442915C}" sibTransId="{87D68A04-BD03-4368-B15D-EFC838F93D02}"/>
    <dgm:cxn modelId="{3DB7E73C-CB1B-42A7-8AFD-810AF0F0C81E}" type="presOf" srcId="{3DBAB6ED-F6C4-4C67-BCCB-E549E1712B84}" destId="{85884B5F-97EE-4FD6-B60E-32A6EB3D01F5}" srcOrd="0" destOrd="0" presId="urn:microsoft.com/office/officeart/2005/8/layout/cycle3"/>
    <dgm:cxn modelId="{DCF1A544-CBFC-406C-B743-6B09B0A590BF}" srcId="{58C7F2BC-60E2-419C-9F61-D01298D9D3AC}" destId="{6E8870CB-BA1D-4E2D-BBC5-F982869A5261}" srcOrd="3" destOrd="0" parTransId="{0461D256-EEFF-440B-942C-AEF4C6B359AF}" sibTransId="{67DA109C-C219-4DD2-B2BC-D10235BAC40E}"/>
    <dgm:cxn modelId="{6D5863B2-D4DD-40A0-B90C-561D8763FBF9}" type="presOf" srcId="{EEF56D17-D721-489E-842D-B6297D904ADD}" destId="{B3BEE9E1-361A-4B89-B8D9-3A867004A5B7}" srcOrd="0" destOrd="0" presId="urn:microsoft.com/office/officeart/2005/8/layout/cycle3"/>
    <dgm:cxn modelId="{79BFC1C2-C3C1-4A6F-96C9-5430A9F284D8}" srcId="{58C7F2BC-60E2-419C-9F61-D01298D9D3AC}" destId="{B50BF85C-A598-46E3-91C1-142B792A9938}" srcOrd="4" destOrd="0" parTransId="{BABC85B4-0B32-434E-AA1B-4616FE12D9CF}" sibTransId="{787EC6DB-F682-40A7-893C-82E8CF09474B}"/>
    <dgm:cxn modelId="{0F88DBB4-1FC2-4E2F-A06E-CBB7D4DFF8B0}" type="presOf" srcId="{DFAEE063-A551-490A-B4E8-BD2676283E53}" destId="{F12DD1D0-CE6E-4B6F-B09C-DEF10562E589}" srcOrd="0" destOrd="0" presId="urn:microsoft.com/office/officeart/2005/8/layout/cycle3"/>
    <dgm:cxn modelId="{ACE03920-787E-4B78-BCEC-087EA2DF018D}" type="presOf" srcId="{6E8870CB-BA1D-4E2D-BBC5-F982869A5261}" destId="{AFA6A7E7-AA09-4590-B638-300041F257BC}" srcOrd="0" destOrd="0" presId="urn:microsoft.com/office/officeart/2005/8/layout/cycle3"/>
    <dgm:cxn modelId="{16A1B6ED-DBE5-4817-BC28-1E4EB5831B2D}" srcId="{58C7F2BC-60E2-419C-9F61-D01298D9D3AC}" destId="{B9ADF896-1794-4062-82CF-865672A50962}" srcOrd="2" destOrd="0" parTransId="{98F6C504-168A-4DE1-9940-B96A8D91A0FA}" sibTransId="{8D186D37-649D-4566-831D-E6B97E66B2D9}"/>
    <dgm:cxn modelId="{68BFBA08-337C-41B6-9ADE-4FF97D46B673}" type="presOf" srcId="{58C7F2BC-60E2-419C-9F61-D01298D9D3AC}" destId="{6F63C2FD-5C0C-4E4D-87AE-6D8703A83023}" srcOrd="0" destOrd="0" presId="urn:microsoft.com/office/officeart/2005/8/layout/cycle3"/>
    <dgm:cxn modelId="{242D6588-FB41-4BE5-B2DF-778BC79D576A}" type="presOf" srcId="{974E1F13-4919-4C77-9DB0-A952107D5C79}" destId="{1BB1C5D4-A4AF-40EB-8C25-DA86D33948C6}" srcOrd="0" destOrd="0" presId="urn:microsoft.com/office/officeart/2005/8/layout/cycle3"/>
    <dgm:cxn modelId="{21EFD272-FF7B-4F42-93C7-03236AEF7AE2}" type="presOf" srcId="{A643BED0-C4A2-45A6-8EC6-3117EFBF3166}" destId="{A83E8213-B161-406F-976B-7C42F73DE79D}" srcOrd="0" destOrd="0" presId="urn:microsoft.com/office/officeart/2005/8/layout/cycle3"/>
    <dgm:cxn modelId="{474F9B2D-9C97-408E-8802-AEBD42140A6F}" srcId="{58C7F2BC-60E2-419C-9F61-D01298D9D3AC}" destId="{974E1F13-4919-4C77-9DB0-A952107D5C79}" srcOrd="0" destOrd="0" parTransId="{E2F12854-C9D4-4A0C-98DF-5C76B7FF33A5}" sibTransId="{EEF56D17-D721-489E-842D-B6297D904ADD}"/>
    <dgm:cxn modelId="{A0C92114-6A23-4EB6-AD2A-2F4ACEA3AC38}" type="presParOf" srcId="{6F63C2FD-5C0C-4E4D-87AE-6D8703A83023}" destId="{0E5AEAEF-CE62-4FAE-8B02-AEB07E6645C7}" srcOrd="0" destOrd="0" presId="urn:microsoft.com/office/officeart/2005/8/layout/cycle3"/>
    <dgm:cxn modelId="{B9AEA5E6-D524-4683-830C-23E9C2548E3B}" type="presParOf" srcId="{0E5AEAEF-CE62-4FAE-8B02-AEB07E6645C7}" destId="{1BB1C5D4-A4AF-40EB-8C25-DA86D33948C6}" srcOrd="0" destOrd="0" presId="urn:microsoft.com/office/officeart/2005/8/layout/cycle3"/>
    <dgm:cxn modelId="{10DCA460-6CD7-49E4-8F1F-28E1402BA317}" type="presParOf" srcId="{0E5AEAEF-CE62-4FAE-8B02-AEB07E6645C7}" destId="{B3BEE9E1-361A-4B89-B8D9-3A867004A5B7}" srcOrd="1" destOrd="0" presId="urn:microsoft.com/office/officeart/2005/8/layout/cycle3"/>
    <dgm:cxn modelId="{748C1AEC-CA06-4746-A4C3-44FFF74AEEC5}" type="presParOf" srcId="{0E5AEAEF-CE62-4FAE-8B02-AEB07E6645C7}" destId="{A83E8213-B161-406F-976B-7C42F73DE79D}" srcOrd="2" destOrd="0" presId="urn:microsoft.com/office/officeart/2005/8/layout/cycle3"/>
    <dgm:cxn modelId="{C0839FDF-0708-47F6-A257-82BE38E45C2E}" type="presParOf" srcId="{0E5AEAEF-CE62-4FAE-8B02-AEB07E6645C7}" destId="{43307D9A-1783-41D6-8BDD-665F83077300}" srcOrd="3" destOrd="0" presId="urn:microsoft.com/office/officeart/2005/8/layout/cycle3"/>
    <dgm:cxn modelId="{5F671ED5-8534-4A94-9779-5D8758BAD7F0}" type="presParOf" srcId="{0E5AEAEF-CE62-4FAE-8B02-AEB07E6645C7}" destId="{AFA6A7E7-AA09-4590-B638-300041F257BC}" srcOrd="4" destOrd="0" presId="urn:microsoft.com/office/officeart/2005/8/layout/cycle3"/>
    <dgm:cxn modelId="{B8B88B5E-95F0-420E-A4ED-4F44887FD6FE}" type="presParOf" srcId="{0E5AEAEF-CE62-4FAE-8B02-AEB07E6645C7}" destId="{6DF21A84-CFB5-4601-B499-ABE766DF35C5}" srcOrd="5" destOrd="0" presId="urn:microsoft.com/office/officeart/2005/8/layout/cycle3"/>
    <dgm:cxn modelId="{D922BC41-213A-4B28-96FD-3EBC07C1340D}" type="presParOf" srcId="{0E5AEAEF-CE62-4FAE-8B02-AEB07E6645C7}" destId="{CC511DE1-85ED-43AD-8169-07DA6FBC4BFA}" srcOrd="6" destOrd="0" presId="urn:microsoft.com/office/officeart/2005/8/layout/cycle3"/>
    <dgm:cxn modelId="{887A4082-1676-4735-86CC-1E2CB35A99DA}" type="presParOf" srcId="{0E5AEAEF-CE62-4FAE-8B02-AEB07E6645C7}" destId="{FEF9956D-57B7-4294-8F05-ED9901EE2CEA}" srcOrd="7" destOrd="0" presId="urn:microsoft.com/office/officeart/2005/8/layout/cycle3"/>
    <dgm:cxn modelId="{C0033411-8FF6-42B3-90A0-B6BF84894DA9}" type="presParOf" srcId="{0E5AEAEF-CE62-4FAE-8B02-AEB07E6645C7}" destId="{85884B5F-97EE-4FD6-B60E-32A6EB3D01F5}" srcOrd="8" destOrd="0" presId="urn:microsoft.com/office/officeart/2005/8/layout/cycle3"/>
    <dgm:cxn modelId="{AD445C86-A63E-462B-BB18-3C0D1BA01C05}" type="presParOf" srcId="{0E5AEAEF-CE62-4FAE-8B02-AEB07E6645C7}" destId="{F12DD1D0-CE6E-4B6F-B09C-DEF10562E589}" srcOrd="9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29F7B6C-3E04-40F0-B780-8305FF75A9F3}" type="doc">
      <dgm:prSet loTypeId="urn:microsoft.com/office/officeart/2005/8/layout/list1" loCatId="list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ru-RU"/>
        </a:p>
      </dgm:t>
    </dgm:pt>
    <dgm:pt modelId="{939FDE1C-B6A1-462E-A698-29A47ABCA070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200" b="1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/>
            <a:t>Дети сплачиваются, у них усиливается интерес к изучаемому материалу  в игровой форме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200" b="1" dirty="0"/>
        </a:p>
      </dgm:t>
    </dgm:pt>
    <dgm:pt modelId="{14750244-AE2C-4D3D-AAE7-031FB073EEA9}" type="parTrans" cxnId="{A683FCE4-A18B-4B3A-BA4F-4598C328F66C}">
      <dgm:prSet/>
      <dgm:spPr/>
      <dgm:t>
        <a:bodyPr/>
        <a:lstStyle/>
        <a:p>
          <a:endParaRPr lang="ru-RU"/>
        </a:p>
      </dgm:t>
    </dgm:pt>
    <dgm:pt modelId="{C2EEF499-05DF-40E1-B063-A93D2FA2ED20}" type="sibTrans" cxnId="{A683FCE4-A18B-4B3A-BA4F-4598C328F66C}">
      <dgm:prSet/>
      <dgm:spPr/>
      <dgm:t>
        <a:bodyPr/>
        <a:lstStyle/>
        <a:p>
          <a:endParaRPr lang="ru-RU"/>
        </a:p>
      </dgm:t>
    </dgm:pt>
    <dgm:pt modelId="{B0FBD8BC-FAF6-4F82-8371-608C4B46C939}">
      <dgm:prSet phldrT="[Текст]" custT="1"/>
      <dgm:spPr/>
      <dgm:t>
        <a:bodyPr/>
        <a:lstStyle/>
        <a:p>
          <a:r>
            <a:rPr lang="ru-RU" sz="2000" b="1" dirty="0" smtClean="0"/>
            <a:t>Чувствуют себя более уверенно в работе парой</a:t>
          </a:r>
          <a:endParaRPr lang="ru-RU" sz="2000" b="1" dirty="0"/>
        </a:p>
      </dgm:t>
    </dgm:pt>
    <dgm:pt modelId="{18BA3C0D-3C89-4E4F-9ACC-E23E34F30ECA}" type="parTrans" cxnId="{DCF3D9EA-04EB-4E59-AB4F-1F404EE5633F}">
      <dgm:prSet/>
      <dgm:spPr/>
      <dgm:t>
        <a:bodyPr/>
        <a:lstStyle/>
        <a:p>
          <a:endParaRPr lang="ru-RU"/>
        </a:p>
      </dgm:t>
    </dgm:pt>
    <dgm:pt modelId="{50A9D31D-525A-4247-92EF-70128CFB79AE}" type="sibTrans" cxnId="{DCF3D9EA-04EB-4E59-AB4F-1F404EE5633F}">
      <dgm:prSet/>
      <dgm:spPr/>
      <dgm:t>
        <a:bodyPr/>
        <a:lstStyle/>
        <a:p>
          <a:endParaRPr lang="ru-RU"/>
        </a:p>
      </dgm:t>
    </dgm:pt>
    <dgm:pt modelId="{4584D138-2B97-40B8-A9A5-DDD96F109CBC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b="1" dirty="0" smtClean="0"/>
            <a:t>Дети учатся слушать друг друга.</a:t>
          </a:r>
          <a:endParaRPr lang="ru-RU" sz="2200" b="1" dirty="0"/>
        </a:p>
      </dgm:t>
    </dgm:pt>
    <dgm:pt modelId="{46AAF7D6-65AF-466E-B350-A9F69A2E0339}" type="parTrans" cxnId="{1FB1ED87-CBF9-462D-AA46-99423E48AD80}">
      <dgm:prSet/>
      <dgm:spPr/>
      <dgm:t>
        <a:bodyPr/>
        <a:lstStyle/>
        <a:p>
          <a:endParaRPr lang="ru-RU"/>
        </a:p>
      </dgm:t>
    </dgm:pt>
    <dgm:pt modelId="{0BA8B18D-68AA-4783-B34E-EEAE41B127AE}" type="sibTrans" cxnId="{1FB1ED87-CBF9-462D-AA46-99423E48AD80}">
      <dgm:prSet/>
      <dgm:spPr/>
      <dgm:t>
        <a:bodyPr/>
        <a:lstStyle/>
        <a:p>
          <a:endParaRPr lang="ru-RU"/>
        </a:p>
      </dgm:t>
    </dgm:pt>
    <dgm:pt modelId="{006ECB12-472C-423D-A114-7D3218F59D1C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200" b="1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/>
            <a:t>Могут  чётко по алгоритму выполнять совместные действия, вырабатывать алгоритм действий</a:t>
          </a:r>
        </a:p>
        <a:p>
          <a:pPr marR="0" defTabSz="9779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  <a:defRPr/>
          </a:pPr>
          <a:endParaRPr lang="ru-RU" sz="2200" b="1" dirty="0"/>
        </a:p>
      </dgm:t>
    </dgm:pt>
    <dgm:pt modelId="{95C49251-8519-473A-80B1-F2E26AF209F4}" type="parTrans" cxnId="{DDD7431F-4833-4386-8E4A-90AEBE93178B}">
      <dgm:prSet/>
      <dgm:spPr/>
      <dgm:t>
        <a:bodyPr/>
        <a:lstStyle/>
        <a:p>
          <a:endParaRPr lang="ru-RU"/>
        </a:p>
      </dgm:t>
    </dgm:pt>
    <dgm:pt modelId="{48445ED5-4A75-434A-9965-A4C3515943E0}" type="sibTrans" cxnId="{DDD7431F-4833-4386-8E4A-90AEBE93178B}">
      <dgm:prSet/>
      <dgm:spPr/>
      <dgm:t>
        <a:bodyPr/>
        <a:lstStyle/>
        <a:p>
          <a:endParaRPr lang="ru-RU"/>
        </a:p>
      </dgm:t>
    </dgm:pt>
    <dgm:pt modelId="{CBAC82AA-E0C6-456E-A57F-DFA3247A1895}">
      <dgm:prSet phldrT="[Текст]" custT="1"/>
      <dgm:spPr/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ru-RU" sz="1800" b="1" dirty="0" smtClean="0"/>
            <a:t>Развивается способность нестандартно мыслить и принимать решения  при проговаривании фраз и составлении предложений.</a:t>
          </a:r>
          <a:endParaRPr lang="ru-RU" sz="1800" b="1" dirty="0"/>
        </a:p>
      </dgm:t>
    </dgm:pt>
    <dgm:pt modelId="{6ECA9976-14BB-4921-B0BE-CD07E1D831EC}" type="parTrans" cxnId="{D19E249D-C721-42C6-810E-2F84EC46366E}">
      <dgm:prSet/>
      <dgm:spPr/>
      <dgm:t>
        <a:bodyPr/>
        <a:lstStyle/>
        <a:p>
          <a:endParaRPr lang="ru-RU"/>
        </a:p>
      </dgm:t>
    </dgm:pt>
    <dgm:pt modelId="{627C7CA4-6241-4B34-9819-21C78A906507}" type="sibTrans" cxnId="{D19E249D-C721-42C6-810E-2F84EC46366E}">
      <dgm:prSet/>
      <dgm:spPr/>
      <dgm:t>
        <a:bodyPr/>
        <a:lstStyle/>
        <a:p>
          <a:endParaRPr lang="ru-RU"/>
        </a:p>
      </dgm:t>
    </dgm:pt>
    <dgm:pt modelId="{09F26C23-AAF9-40B2-A1F1-0AB2451BD984}">
      <dgm:prSet custT="1"/>
      <dgm:spPr/>
      <dgm:t>
        <a:bodyPr/>
        <a:lstStyle/>
        <a:p>
          <a:r>
            <a:rPr lang="ru-RU" sz="1800" b="1" dirty="0" smtClean="0"/>
            <a:t>У детей расширяются  представления о звуках. Развиваются речевые и моторные навыки.</a:t>
          </a:r>
          <a:endParaRPr lang="ru-RU" sz="1800" b="1" dirty="0"/>
        </a:p>
      </dgm:t>
    </dgm:pt>
    <dgm:pt modelId="{5A90E950-34BD-4754-8AEF-9C4E7D35388A}" type="parTrans" cxnId="{21B2C48D-172E-47E5-9329-1752AE587EF6}">
      <dgm:prSet/>
      <dgm:spPr/>
      <dgm:t>
        <a:bodyPr/>
        <a:lstStyle/>
        <a:p>
          <a:endParaRPr lang="ru-RU"/>
        </a:p>
      </dgm:t>
    </dgm:pt>
    <dgm:pt modelId="{F23A2BF2-63B8-4A6D-A0F4-955AF6561FEB}" type="sibTrans" cxnId="{21B2C48D-172E-47E5-9329-1752AE587EF6}">
      <dgm:prSet/>
      <dgm:spPr/>
      <dgm:t>
        <a:bodyPr/>
        <a:lstStyle/>
        <a:p>
          <a:endParaRPr lang="ru-RU"/>
        </a:p>
      </dgm:t>
    </dgm:pt>
    <dgm:pt modelId="{4B7474E4-7748-4E23-BBB0-4511D1981352}" type="pres">
      <dgm:prSet presAssocID="{E29F7B6C-3E04-40F0-B780-8305FF75A9F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EBB9D4-77CE-41A6-85D7-02B771E2ACA3}" type="pres">
      <dgm:prSet presAssocID="{939FDE1C-B6A1-462E-A698-29A47ABCA070}" presName="parentLin" presStyleCnt="0"/>
      <dgm:spPr/>
    </dgm:pt>
    <dgm:pt modelId="{A32C90A1-6EA6-42B1-A756-C3972A63FE44}" type="pres">
      <dgm:prSet presAssocID="{939FDE1C-B6A1-462E-A698-29A47ABCA070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0B387E26-0AB5-4DA1-8BE7-1EF5F8C3F1D9}" type="pres">
      <dgm:prSet presAssocID="{939FDE1C-B6A1-462E-A698-29A47ABCA070}" presName="parentText" presStyleLbl="node1" presStyleIdx="0" presStyleCnt="6" custScaleX="127333" custScaleY="307059" custLinFactNeighborX="-676" custLinFactNeighborY="-35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C9EAD3-C3FF-4AB2-9B2F-72FD693F338D}" type="pres">
      <dgm:prSet presAssocID="{939FDE1C-B6A1-462E-A698-29A47ABCA070}" presName="negativeSpace" presStyleCnt="0"/>
      <dgm:spPr/>
    </dgm:pt>
    <dgm:pt modelId="{CFE23B98-DF7C-4499-BE46-4D3413666D65}" type="pres">
      <dgm:prSet presAssocID="{939FDE1C-B6A1-462E-A698-29A47ABCA070}" presName="childText" presStyleLbl="conFgAcc1" presStyleIdx="0" presStyleCnt="6">
        <dgm:presLayoutVars>
          <dgm:bulletEnabled val="1"/>
        </dgm:presLayoutVars>
      </dgm:prSet>
      <dgm:spPr/>
    </dgm:pt>
    <dgm:pt modelId="{8F713D04-7083-452A-9F0E-427AE5C85474}" type="pres">
      <dgm:prSet presAssocID="{C2EEF499-05DF-40E1-B063-A93D2FA2ED20}" presName="spaceBetweenRectangles" presStyleCnt="0"/>
      <dgm:spPr/>
    </dgm:pt>
    <dgm:pt modelId="{799759AB-4E8D-4B4E-B0F2-26917627DEBE}" type="pres">
      <dgm:prSet presAssocID="{B0FBD8BC-FAF6-4F82-8371-608C4B46C939}" presName="parentLin" presStyleCnt="0"/>
      <dgm:spPr/>
    </dgm:pt>
    <dgm:pt modelId="{78CDD5E7-C580-4EAC-B0A4-CE414A6D80AD}" type="pres">
      <dgm:prSet presAssocID="{B0FBD8BC-FAF6-4F82-8371-608C4B46C939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43A942E6-091F-4B94-A431-4BE584C4CDEA}" type="pres">
      <dgm:prSet presAssocID="{B0FBD8BC-FAF6-4F82-8371-608C4B46C939}" presName="parentText" presStyleLbl="node1" presStyleIdx="1" presStyleCnt="6" custScaleX="126545" custScaleY="2060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D60368-A4D3-4236-B83E-1CAEA347ED2F}" type="pres">
      <dgm:prSet presAssocID="{B0FBD8BC-FAF6-4F82-8371-608C4B46C939}" presName="negativeSpace" presStyleCnt="0"/>
      <dgm:spPr/>
    </dgm:pt>
    <dgm:pt modelId="{E6C6940B-0EFD-4938-8191-8C67BE82BFE9}" type="pres">
      <dgm:prSet presAssocID="{B0FBD8BC-FAF6-4F82-8371-608C4B46C939}" presName="childText" presStyleLbl="conFgAcc1" presStyleIdx="1" presStyleCnt="6">
        <dgm:presLayoutVars>
          <dgm:bulletEnabled val="1"/>
        </dgm:presLayoutVars>
      </dgm:prSet>
      <dgm:spPr/>
    </dgm:pt>
    <dgm:pt modelId="{63138C65-FF71-487C-9F5D-E8892ED3446F}" type="pres">
      <dgm:prSet presAssocID="{50A9D31D-525A-4247-92EF-70128CFB79AE}" presName="spaceBetweenRectangles" presStyleCnt="0"/>
      <dgm:spPr/>
    </dgm:pt>
    <dgm:pt modelId="{B5D70F29-E1C2-422A-AB96-97912D3E4DBD}" type="pres">
      <dgm:prSet presAssocID="{4584D138-2B97-40B8-A9A5-DDD96F109CBC}" presName="parentLin" presStyleCnt="0"/>
      <dgm:spPr/>
    </dgm:pt>
    <dgm:pt modelId="{105D7DB2-7484-4103-9CE0-AABF7D855070}" type="pres">
      <dgm:prSet presAssocID="{4584D138-2B97-40B8-A9A5-DDD96F109CBC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EB9484D0-2003-4CE9-9D11-35AD3249967B}" type="pres">
      <dgm:prSet presAssocID="{4584D138-2B97-40B8-A9A5-DDD96F109CBC}" presName="parentText" presStyleLbl="node1" presStyleIdx="2" presStyleCnt="6" custScaleX="126792" custScaleY="1615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13190B-EC9F-4DA4-904B-91C58214D19F}" type="pres">
      <dgm:prSet presAssocID="{4584D138-2B97-40B8-A9A5-DDD96F109CBC}" presName="negativeSpace" presStyleCnt="0"/>
      <dgm:spPr/>
    </dgm:pt>
    <dgm:pt modelId="{3CF5082F-58F5-4A89-9EF2-B69160084DED}" type="pres">
      <dgm:prSet presAssocID="{4584D138-2B97-40B8-A9A5-DDD96F109CBC}" presName="childText" presStyleLbl="conFg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540098-82F3-4CAC-937A-56CF11E3A0F0}" type="pres">
      <dgm:prSet presAssocID="{0BA8B18D-68AA-4783-B34E-EEAE41B127AE}" presName="spaceBetweenRectangles" presStyleCnt="0"/>
      <dgm:spPr/>
    </dgm:pt>
    <dgm:pt modelId="{E44B4942-9EB8-4E37-B8C4-33ACDD806A43}" type="pres">
      <dgm:prSet presAssocID="{006ECB12-472C-423D-A114-7D3218F59D1C}" presName="parentLin" presStyleCnt="0"/>
      <dgm:spPr/>
    </dgm:pt>
    <dgm:pt modelId="{4F3178B7-5A65-4511-BEE6-69F51D487E92}" type="pres">
      <dgm:prSet presAssocID="{006ECB12-472C-423D-A114-7D3218F59D1C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D15F7685-4B9B-4526-959A-05DABA43C3F6}" type="pres">
      <dgm:prSet presAssocID="{006ECB12-472C-423D-A114-7D3218F59D1C}" presName="parentText" presStyleLbl="node1" presStyleIdx="3" presStyleCnt="6" custScaleX="126792" custScaleY="3609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7C9AD8-1AB0-401A-BE4D-79904055C8BC}" type="pres">
      <dgm:prSet presAssocID="{006ECB12-472C-423D-A114-7D3218F59D1C}" presName="negativeSpace" presStyleCnt="0"/>
      <dgm:spPr/>
    </dgm:pt>
    <dgm:pt modelId="{57067619-2DAF-4AF8-AE3F-D9CE090F486A}" type="pres">
      <dgm:prSet presAssocID="{006ECB12-472C-423D-A114-7D3218F59D1C}" presName="childText" presStyleLbl="conFgAcc1" presStyleIdx="3" presStyleCnt="6">
        <dgm:presLayoutVars>
          <dgm:bulletEnabled val="1"/>
        </dgm:presLayoutVars>
      </dgm:prSet>
      <dgm:spPr/>
    </dgm:pt>
    <dgm:pt modelId="{B14876C9-8C95-43EC-A3FE-0AC4E71AE18F}" type="pres">
      <dgm:prSet presAssocID="{48445ED5-4A75-434A-9965-A4C3515943E0}" presName="spaceBetweenRectangles" presStyleCnt="0"/>
      <dgm:spPr/>
    </dgm:pt>
    <dgm:pt modelId="{17B0C9FA-31F8-4366-AB38-620716A43514}" type="pres">
      <dgm:prSet presAssocID="{CBAC82AA-E0C6-456E-A57F-DFA3247A1895}" presName="parentLin" presStyleCnt="0"/>
      <dgm:spPr/>
    </dgm:pt>
    <dgm:pt modelId="{D68D0C4D-955E-4119-A84D-846D941A50CC}" type="pres">
      <dgm:prSet presAssocID="{CBAC82AA-E0C6-456E-A57F-DFA3247A1895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55FF94ED-4CB5-4C66-9782-7F20405C4D9E}" type="pres">
      <dgm:prSet presAssocID="{CBAC82AA-E0C6-456E-A57F-DFA3247A1895}" presName="parentText" presStyleLbl="node1" presStyleIdx="4" presStyleCnt="6" custScaleX="127452" custScaleY="38908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74526D-E3C0-4C32-ABF4-932D74E51955}" type="pres">
      <dgm:prSet presAssocID="{CBAC82AA-E0C6-456E-A57F-DFA3247A1895}" presName="negativeSpace" presStyleCnt="0"/>
      <dgm:spPr/>
    </dgm:pt>
    <dgm:pt modelId="{A1D03295-84F2-4DCC-8AA2-474FB8DE0C9A}" type="pres">
      <dgm:prSet presAssocID="{CBAC82AA-E0C6-456E-A57F-DFA3247A1895}" presName="childText" presStyleLbl="conFgAcc1" presStyleIdx="4" presStyleCnt="6">
        <dgm:presLayoutVars>
          <dgm:bulletEnabled val="1"/>
        </dgm:presLayoutVars>
      </dgm:prSet>
      <dgm:spPr/>
    </dgm:pt>
    <dgm:pt modelId="{9B43F6C5-C010-4A30-9FE8-D7400AA595B4}" type="pres">
      <dgm:prSet presAssocID="{627C7CA4-6241-4B34-9819-21C78A906507}" presName="spaceBetweenRectangles" presStyleCnt="0"/>
      <dgm:spPr/>
    </dgm:pt>
    <dgm:pt modelId="{76D0C301-E0B9-4C0D-A28D-B4380B00FCB3}" type="pres">
      <dgm:prSet presAssocID="{09F26C23-AAF9-40B2-A1F1-0AB2451BD984}" presName="parentLin" presStyleCnt="0"/>
      <dgm:spPr/>
    </dgm:pt>
    <dgm:pt modelId="{75F21F21-FB41-47EC-A6A3-4C55FFECBBA0}" type="pres">
      <dgm:prSet presAssocID="{09F26C23-AAF9-40B2-A1F1-0AB2451BD984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D8FD26C4-5637-4741-84C3-C3FD15E9E0E6}" type="pres">
      <dgm:prSet presAssocID="{09F26C23-AAF9-40B2-A1F1-0AB2451BD984}" presName="parentText" presStyleLbl="node1" presStyleIdx="5" presStyleCnt="6" custScaleX="127866" custScaleY="275042" custLinFactNeighborX="-676" custLinFactNeighborY="-2151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62EB7B-749C-4D38-876E-1FF6A3DCCE84}" type="pres">
      <dgm:prSet presAssocID="{09F26C23-AAF9-40B2-A1F1-0AB2451BD984}" presName="negativeSpace" presStyleCnt="0"/>
      <dgm:spPr/>
    </dgm:pt>
    <dgm:pt modelId="{14FAACFE-DFE4-46D7-8D08-C82808AA87F9}" type="pres">
      <dgm:prSet presAssocID="{09F26C23-AAF9-40B2-A1F1-0AB2451BD984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4750DD3C-587F-4260-A33B-970DE416407D}" type="presOf" srcId="{B0FBD8BC-FAF6-4F82-8371-608C4B46C939}" destId="{78CDD5E7-C580-4EAC-B0A4-CE414A6D80AD}" srcOrd="0" destOrd="0" presId="urn:microsoft.com/office/officeart/2005/8/layout/list1"/>
    <dgm:cxn modelId="{C97A2F16-A0DF-4CCF-BF92-2C0899D2A631}" type="presOf" srcId="{09F26C23-AAF9-40B2-A1F1-0AB2451BD984}" destId="{D8FD26C4-5637-4741-84C3-C3FD15E9E0E6}" srcOrd="1" destOrd="0" presId="urn:microsoft.com/office/officeart/2005/8/layout/list1"/>
    <dgm:cxn modelId="{957119B1-AFA1-4A2E-A70A-73EE0A726D44}" type="presOf" srcId="{4584D138-2B97-40B8-A9A5-DDD96F109CBC}" destId="{105D7DB2-7484-4103-9CE0-AABF7D855070}" srcOrd="0" destOrd="0" presId="urn:microsoft.com/office/officeart/2005/8/layout/list1"/>
    <dgm:cxn modelId="{6E0A6F2C-3F92-4DAE-BF5F-67DDC25E35A0}" type="presOf" srcId="{4584D138-2B97-40B8-A9A5-DDD96F109CBC}" destId="{EB9484D0-2003-4CE9-9D11-35AD3249967B}" srcOrd="1" destOrd="0" presId="urn:microsoft.com/office/officeart/2005/8/layout/list1"/>
    <dgm:cxn modelId="{21B2C48D-172E-47E5-9329-1752AE587EF6}" srcId="{E29F7B6C-3E04-40F0-B780-8305FF75A9F3}" destId="{09F26C23-AAF9-40B2-A1F1-0AB2451BD984}" srcOrd="5" destOrd="0" parTransId="{5A90E950-34BD-4754-8AEF-9C4E7D35388A}" sibTransId="{F23A2BF2-63B8-4A6D-A0F4-955AF6561FEB}"/>
    <dgm:cxn modelId="{B182840B-A404-4028-8B1E-1B26E12E65A0}" type="presOf" srcId="{006ECB12-472C-423D-A114-7D3218F59D1C}" destId="{4F3178B7-5A65-4511-BEE6-69F51D487E92}" srcOrd="0" destOrd="0" presId="urn:microsoft.com/office/officeart/2005/8/layout/list1"/>
    <dgm:cxn modelId="{1FB1ED87-CBF9-462D-AA46-99423E48AD80}" srcId="{E29F7B6C-3E04-40F0-B780-8305FF75A9F3}" destId="{4584D138-2B97-40B8-A9A5-DDD96F109CBC}" srcOrd="2" destOrd="0" parTransId="{46AAF7D6-65AF-466E-B350-A9F69A2E0339}" sibTransId="{0BA8B18D-68AA-4783-B34E-EEAE41B127AE}"/>
    <dgm:cxn modelId="{47E719F5-5B1E-41A3-B6C1-79E7AF9E4EC3}" type="presOf" srcId="{B0FBD8BC-FAF6-4F82-8371-608C4B46C939}" destId="{43A942E6-091F-4B94-A431-4BE584C4CDEA}" srcOrd="1" destOrd="0" presId="urn:microsoft.com/office/officeart/2005/8/layout/list1"/>
    <dgm:cxn modelId="{5CF36F7B-9BE8-446C-AD07-DE5E3163F593}" type="presOf" srcId="{CBAC82AA-E0C6-456E-A57F-DFA3247A1895}" destId="{D68D0C4D-955E-4119-A84D-846D941A50CC}" srcOrd="0" destOrd="0" presId="urn:microsoft.com/office/officeart/2005/8/layout/list1"/>
    <dgm:cxn modelId="{AA568C09-0D95-4DC7-97AE-D4E95AD00539}" type="presOf" srcId="{939FDE1C-B6A1-462E-A698-29A47ABCA070}" destId="{0B387E26-0AB5-4DA1-8BE7-1EF5F8C3F1D9}" srcOrd="1" destOrd="0" presId="urn:microsoft.com/office/officeart/2005/8/layout/list1"/>
    <dgm:cxn modelId="{D19E249D-C721-42C6-810E-2F84EC46366E}" srcId="{E29F7B6C-3E04-40F0-B780-8305FF75A9F3}" destId="{CBAC82AA-E0C6-456E-A57F-DFA3247A1895}" srcOrd="4" destOrd="0" parTransId="{6ECA9976-14BB-4921-B0BE-CD07E1D831EC}" sibTransId="{627C7CA4-6241-4B34-9819-21C78A906507}"/>
    <dgm:cxn modelId="{E27FAE95-ABE9-45E9-97FA-C3FC0FDE72FA}" type="presOf" srcId="{CBAC82AA-E0C6-456E-A57F-DFA3247A1895}" destId="{55FF94ED-4CB5-4C66-9782-7F20405C4D9E}" srcOrd="1" destOrd="0" presId="urn:microsoft.com/office/officeart/2005/8/layout/list1"/>
    <dgm:cxn modelId="{DDD7431F-4833-4386-8E4A-90AEBE93178B}" srcId="{E29F7B6C-3E04-40F0-B780-8305FF75A9F3}" destId="{006ECB12-472C-423D-A114-7D3218F59D1C}" srcOrd="3" destOrd="0" parTransId="{95C49251-8519-473A-80B1-F2E26AF209F4}" sibTransId="{48445ED5-4A75-434A-9965-A4C3515943E0}"/>
    <dgm:cxn modelId="{66CF5507-46BA-42AC-AB5E-E719A7E7C387}" type="presOf" srcId="{09F26C23-AAF9-40B2-A1F1-0AB2451BD984}" destId="{75F21F21-FB41-47EC-A6A3-4C55FFECBBA0}" srcOrd="0" destOrd="0" presId="urn:microsoft.com/office/officeart/2005/8/layout/list1"/>
    <dgm:cxn modelId="{DCF3D9EA-04EB-4E59-AB4F-1F404EE5633F}" srcId="{E29F7B6C-3E04-40F0-B780-8305FF75A9F3}" destId="{B0FBD8BC-FAF6-4F82-8371-608C4B46C939}" srcOrd="1" destOrd="0" parTransId="{18BA3C0D-3C89-4E4F-9ACC-E23E34F30ECA}" sibTransId="{50A9D31D-525A-4247-92EF-70128CFB79AE}"/>
    <dgm:cxn modelId="{0E7562D6-D1A7-4F08-A9E0-2504C64F2D88}" type="presOf" srcId="{939FDE1C-B6A1-462E-A698-29A47ABCA070}" destId="{A32C90A1-6EA6-42B1-A756-C3972A63FE44}" srcOrd="0" destOrd="0" presId="urn:microsoft.com/office/officeart/2005/8/layout/list1"/>
    <dgm:cxn modelId="{4494AE75-89DC-4CEC-B0D0-7A707D12C21C}" type="presOf" srcId="{E29F7B6C-3E04-40F0-B780-8305FF75A9F3}" destId="{4B7474E4-7748-4E23-BBB0-4511D1981352}" srcOrd="0" destOrd="0" presId="urn:microsoft.com/office/officeart/2005/8/layout/list1"/>
    <dgm:cxn modelId="{A683FCE4-A18B-4B3A-BA4F-4598C328F66C}" srcId="{E29F7B6C-3E04-40F0-B780-8305FF75A9F3}" destId="{939FDE1C-B6A1-462E-A698-29A47ABCA070}" srcOrd="0" destOrd="0" parTransId="{14750244-AE2C-4D3D-AAE7-031FB073EEA9}" sibTransId="{C2EEF499-05DF-40E1-B063-A93D2FA2ED20}"/>
    <dgm:cxn modelId="{2C157869-F749-4697-8A94-9DD9F236F7D8}" type="presOf" srcId="{006ECB12-472C-423D-A114-7D3218F59D1C}" destId="{D15F7685-4B9B-4526-959A-05DABA43C3F6}" srcOrd="1" destOrd="0" presId="urn:microsoft.com/office/officeart/2005/8/layout/list1"/>
    <dgm:cxn modelId="{B509406A-1AC0-4CD5-8972-46AD9C3AF94A}" type="presParOf" srcId="{4B7474E4-7748-4E23-BBB0-4511D1981352}" destId="{EDEBB9D4-77CE-41A6-85D7-02B771E2ACA3}" srcOrd="0" destOrd="0" presId="urn:microsoft.com/office/officeart/2005/8/layout/list1"/>
    <dgm:cxn modelId="{FCBEEB67-1160-4CA3-8E92-95FA5D47A119}" type="presParOf" srcId="{EDEBB9D4-77CE-41A6-85D7-02B771E2ACA3}" destId="{A32C90A1-6EA6-42B1-A756-C3972A63FE44}" srcOrd="0" destOrd="0" presId="urn:microsoft.com/office/officeart/2005/8/layout/list1"/>
    <dgm:cxn modelId="{37B5B82C-E88A-4016-9BCE-559415036510}" type="presParOf" srcId="{EDEBB9D4-77CE-41A6-85D7-02B771E2ACA3}" destId="{0B387E26-0AB5-4DA1-8BE7-1EF5F8C3F1D9}" srcOrd="1" destOrd="0" presId="urn:microsoft.com/office/officeart/2005/8/layout/list1"/>
    <dgm:cxn modelId="{90ED405F-D09C-4329-B990-8F254BB5886F}" type="presParOf" srcId="{4B7474E4-7748-4E23-BBB0-4511D1981352}" destId="{A0C9EAD3-C3FF-4AB2-9B2F-72FD693F338D}" srcOrd="1" destOrd="0" presId="urn:microsoft.com/office/officeart/2005/8/layout/list1"/>
    <dgm:cxn modelId="{C4D34AE4-404A-4AB7-BE39-9DE5369EDBE7}" type="presParOf" srcId="{4B7474E4-7748-4E23-BBB0-4511D1981352}" destId="{CFE23B98-DF7C-4499-BE46-4D3413666D65}" srcOrd="2" destOrd="0" presId="urn:microsoft.com/office/officeart/2005/8/layout/list1"/>
    <dgm:cxn modelId="{515019AA-C1B9-444F-9A0D-D30E75280C38}" type="presParOf" srcId="{4B7474E4-7748-4E23-BBB0-4511D1981352}" destId="{8F713D04-7083-452A-9F0E-427AE5C85474}" srcOrd="3" destOrd="0" presId="urn:microsoft.com/office/officeart/2005/8/layout/list1"/>
    <dgm:cxn modelId="{6A5FEABA-42BF-4280-88DA-97582DB86535}" type="presParOf" srcId="{4B7474E4-7748-4E23-BBB0-4511D1981352}" destId="{799759AB-4E8D-4B4E-B0F2-26917627DEBE}" srcOrd="4" destOrd="0" presId="urn:microsoft.com/office/officeart/2005/8/layout/list1"/>
    <dgm:cxn modelId="{1AC18ACB-95F0-4A24-844D-4347BCE0432C}" type="presParOf" srcId="{799759AB-4E8D-4B4E-B0F2-26917627DEBE}" destId="{78CDD5E7-C580-4EAC-B0A4-CE414A6D80AD}" srcOrd="0" destOrd="0" presId="urn:microsoft.com/office/officeart/2005/8/layout/list1"/>
    <dgm:cxn modelId="{757DF563-D8FF-4B4D-BBFA-D53DC2BE9D1B}" type="presParOf" srcId="{799759AB-4E8D-4B4E-B0F2-26917627DEBE}" destId="{43A942E6-091F-4B94-A431-4BE584C4CDEA}" srcOrd="1" destOrd="0" presId="urn:microsoft.com/office/officeart/2005/8/layout/list1"/>
    <dgm:cxn modelId="{EF4D16C3-8A18-4E85-9BF2-E804C1E6F188}" type="presParOf" srcId="{4B7474E4-7748-4E23-BBB0-4511D1981352}" destId="{DCD60368-A4D3-4236-B83E-1CAEA347ED2F}" srcOrd="5" destOrd="0" presId="urn:microsoft.com/office/officeart/2005/8/layout/list1"/>
    <dgm:cxn modelId="{6C54AB13-F725-4FE3-BBDF-77CE80DFCDC6}" type="presParOf" srcId="{4B7474E4-7748-4E23-BBB0-4511D1981352}" destId="{E6C6940B-0EFD-4938-8191-8C67BE82BFE9}" srcOrd="6" destOrd="0" presId="urn:microsoft.com/office/officeart/2005/8/layout/list1"/>
    <dgm:cxn modelId="{8ACF62D4-F889-49BC-8038-DB0D53F16C16}" type="presParOf" srcId="{4B7474E4-7748-4E23-BBB0-4511D1981352}" destId="{63138C65-FF71-487C-9F5D-E8892ED3446F}" srcOrd="7" destOrd="0" presId="urn:microsoft.com/office/officeart/2005/8/layout/list1"/>
    <dgm:cxn modelId="{0A3B1F47-B135-47F0-BCFE-6ED20FC730E0}" type="presParOf" srcId="{4B7474E4-7748-4E23-BBB0-4511D1981352}" destId="{B5D70F29-E1C2-422A-AB96-97912D3E4DBD}" srcOrd="8" destOrd="0" presId="urn:microsoft.com/office/officeart/2005/8/layout/list1"/>
    <dgm:cxn modelId="{5995DB9B-041A-49AB-ABB1-BDDA8E23D87A}" type="presParOf" srcId="{B5D70F29-E1C2-422A-AB96-97912D3E4DBD}" destId="{105D7DB2-7484-4103-9CE0-AABF7D855070}" srcOrd="0" destOrd="0" presId="urn:microsoft.com/office/officeart/2005/8/layout/list1"/>
    <dgm:cxn modelId="{177DA37C-4338-45E5-B9F6-52AAFEC03A17}" type="presParOf" srcId="{B5D70F29-E1C2-422A-AB96-97912D3E4DBD}" destId="{EB9484D0-2003-4CE9-9D11-35AD3249967B}" srcOrd="1" destOrd="0" presId="urn:microsoft.com/office/officeart/2005/8/layout/list1"/>
    <dgm:cxn modelId="{9727AEE3-9712-4437-A816-E53789F57DB2}" type="presParOf" srcId="{4B7474E4-7748-4E23-BBB0-4511D1981352}" destId="{2C13190B-EC9F-4DA4-904B-91C58214D19F}" srcOrd="9" destOrd="0" presId="urn:microsoft.com/office/officeart/2005/8/layout/list1"/>
    <dgm:cxn modelId="{6E106658-B672-4EE0-9B36-746F6F301B6E}" type="presParOf" srcId="{4B7474E4-7748-4E23-BBB0-4511D1981352}" destId="{3CF5082F-58F5-4A89-9EF2-B69160084DED}" srcOrd="10" destOrd="0" presId="urn:microsoft.com/office/officeart/2005/8/layout/list1"/>
    <dgm:cxn modelId="{284DFBCF-ADF2-4251-A331-35FA5DEBCAC0}" type="presParOf" srcId="{4B7474E4-7748-4E23-BBB0-4511D1981352}" destId="{8C540098-82F3-4CAC-937A-56CF11E3A0F0}" srcOrd="11" destOrd="0" presId="urn:microsoft.com/office/officeart/2005/8/layout/list1"/>
    <dgm:cxn modelId="{9E699A52-4369-4A6C-ACAE-77BDD77DE610}" type="presParOf" srcId="{4B7474E4-7748-4E23-BBB0-4511D1981352}" destId="{E44B4942-9EB8-4E37-B8C4-33ACDD806A43}" srcOrd="12" destOrd="0" presId="urn:microsoft.com/office/officeart/2005/8/layout/list1"/>
    <dgm:cxn modelId="{101E6D3A-C420-465E-8467-A84FB925D6B0}" type="presParOf" srcId="{E44B4942-9EB8-4E37-B8C4-33ACDD806A43}" destId="{4F3178B7-5A65-4511-BEE6-69F51D487E92}" srcOrd="0" destOrd="0" presId="urn:microsoft.com/office/officeart/2005/8/layout/list1"/>
    <dgm:cxn modelId="{97910BA7-3716-4D70-AC73-4E4C4FE77F6D}" type="presParOf" srcId="{E44B4942-9EB8-4E37-B8C4-33ACDD806A43}" destId="{D15F7685-4B9B-4526-959A-05DABA43C3F6}" srcOrd="1" destOrd="0" presId="urn:microsoft.com/office/officeart/2005/8/layout/list1"/>
    <dgm:cxn modelId="{E4299AB1-830B-4553-B9A2-FD55911222CE}" type="presParOf" srcId="{4B7474E4-7748-4E23-BBB0-4511D1981352}" destId="{A87C9AD8-1AB0-401A-BE4D-79904055C8BC}" srcOrd="13" destOrd="0" presId="urn:microsoft.com/office/officeart/2005/8/layout/list1"/>
    <dgm:cxn modelId="{89BAFC9B-8C8A-4B8A-A7F7-09CA15056BCF}" type="presParOf" srcId="{4B7474E4-7748-4E23-BBB0-4511D1981352}" destId="{57067619-2DAF-4AF8-AE3F-D9CE090F486A}" srcOrd="14" destOrd="0" presId="urn:microsoft.com/office/officeart/2005/8/layout/list1"/>
    <dgm:cxn modelId="{B8619A02-A339-457F-BB41-F275DB45CD55}" type="presParOf" srcId="{4B7474E4-7748-4E23-BBB0-4511D1981352}" destId="{B14876C9-8C95-43EC-A3FE-0AC4E71AE18F}" srcOrd="15" destOrd="0" presId="urn:microsoft.com/office/officeart/2005/8/layout/list1"/>
    <dgm:cxn modelId="{6D758DC1-D168-464E-B6B5-E8FFFB245EEA}" type="presParOf" srcId="{4B7474E4-7748-4E23-BBB0-4511D1981352}" destId="{17B0C9FA-31F8-4366-AB38-620716A43514}" srcOrd="16" destOrd="0" presId="urn:microsoft.com/office/officeart/2005/8/layout/list1"/>
    <dgm:cxn modelId="{2772F4E2-16D7-4583-B660-63ED6214645A}" type="presParOf" srcId="{17B0C9FA-31F8-4366-AB38-620716A43514}" destId="{D68D0C4D-955E-4119-A84D-846D941A50CC}" srcOrd="0" destOrd="0" presId="urn:microsoft.com/office/officeart/2005/8/layout/list1"/>
    <dgm:cxn modelId="{F99A22B8-F011-4030-BDA4-F8E8DE0F3CB2}" type="presParOf" srcId="{17B0C9FA-31F8-4366-AB38-620716A43514}" destId="{55FF94ED-4CB5-4C66-9782-7F20405C4D9E}" srcOrd="1" destOrd="0" presId="urn:microsoft.com/office/officeart/2005/8/layout/list1"/>
    <dgm:cxn modelId="{3E649CF1-C54D-48F3-91CF-2CA1D8C6E62A}" type="presParOf" srcId="{4B7474E4-7748-4E23-BBB0-4511D1981352}" destId="{F774526D-E3C0-4C32-ABF4-932D74E51955}" srcOrd="17" destOrd="0" presId="urn:microsoft.com/office/officeart/2005/8/layout/list1"/>
    <dgm:cxn modelId="{E156D8ED-0FC2-4CC9-AE55-7196641023F1}" type="presParOf" srcId="{4B7474E4-7748-4E23-BBB0-4511D1981352}" destId="{A1D03295-84F2-4DCC-8AA2-474FB8DE0C9A}" srcOrd="18" destOrd="0" presId="urn:microsoft.com/office/officeart/2005/8/layout/list1"/>
    <dgm:cxn modelId="{7D67D321-A25C-4EF8-BE83-224620B8653E}" type="presParOf" srcId="{4B7474E4-7748-4E23-BBB0-4511D1981352}" destId="{9B43F6C5-C010-4A30-9FE8-D7400AA595B4}" srcOrd="19" destOrd="0" presId="urn:microsoft.com/office/officeart/2005/8/layout/list1"/>
    <dgm:cxn modelId="{17D60F19-52F2-493B-B07D-20811303FC3C}" type="presParOf" srcId="{4B7474E4-7748-4E23-BBB0-4511D1981352}" destId="{76D0C301-E0B9-4C0D-A28D-B4380B00FCB3}" srcOrd="20" destOrd="0" presId="urn:microsoft.com/office/officeart/2005/8/layout/list1"/>
    <dgm:cxn modelId="{3729A0EE-83BC-445A-BF66-5DE295D69728}" type="presParOf" srcId="{76D0C301-E0B9-4C0D-A28D-B4380B00FCB3}" destId="{75F21F21-FB41-47EC-A6A3-4C55FFECBBA0}" srcOrd="0" destOrd="0" presId="urn:microsoft.com/office/officeart/2005/8/layout/list1"/>
    <dgm:cxn modelId="{1B178EE2-E644-41FF-B69E-0D6F1C96AF95}" type="presParOf" srcId="{76D0C301-E0B9-4C0D-A28D-B4380B00FCB3}" destId="{D8FD26C4-5637-4741-84C3-C3FD15E9E0E6}" srcOrd="1" destOrd="0" presId="urn:microsoft.com/office/officeart/2005/8/layout/list1"/>
    <dgm:cxn modelId="{FED12FF7-3CC0-47EC-B309-65E646AAD179}" type="presParOf" srcId="{4B7474E4-7748-4E23-BBB0-4511D1981352}" destId="{D462EB7B-749C-4D38-876E-1FF6A3DCCE84}" srcOrd="21" destOrd="0" presId="urn:microsoft.com/office/officeart/2005/8/layout/list1"/>
    <dgm:cxn modelId="{CAFBF381-20CD-4D60-86D1-DC28022FB7F8}" type="presParOf" srcId="{4B7474E4-7748-4E23-BBB0-4511D1981352}" destId="{14FAACFE-DFE4-46D7-8D08-C82808AA87F9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925641-BD40-4490-9834-0DF8D1A78716}">
      <dsp:nvSpPr>
        <dsp:cNvPr id="0" name=""/>
        <dsp:cNvSpPr/>
      </dsp:nvSpPr>
      <dsp:spPr>
        <a:xfrm>
          <a:off x="3239315" y="0"/>
          <a:ext cx="4910137" cy="199371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/>
            <a:t>Использование практических игровых упражнений с использованием звуковых планшетов и практических методов будет яркой, полезной и увлекательной и эффективной формой взаимодействия с дошкольниками 5-7 лет и станет залогом укрепления положительных взаимоотношений родителей с детьми  и педагогами, будет способствовать мотивации детей на поисковую деятельность, дифференцирует обучение с учётом особенностей ребёнка, повысит качество коррекционного процесса.</a:t>
          </a:r>
          <a:endParaRPr lang="ru-RU" sz="1100" kern="1200" dirty="0"/>
        </a:p>
      </dsp:txBody>
      <dsp:txXfrm>
        <a:off x="3239315" y="249214"/>
        <a:ext cx="4162494" cy="1495287"/>
      </dsp:txXfrm>
    </dsp:sp>
    <dsp:sp modelId="{B373D542-7954-43BB-BF64-95CE61ADFB6C}">
      <dsp:nvSpPr>
        <dsp:cNvPr id="0" name=""/>
        <dsp:cNvSpPr/>
      </dsp:nvSpPr>
      <dsp:spPr>
        <a:xfrm>
          <a:off x="0" y="511"/>
          <a:ext cx="3273424" cy="19937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1.</a:t>
          </a:r>
          <a:endParaRPr lang="ru-RU" sz="6500" kern="1200" dirty="0"/>
        </a:p>
      </dsp:txBody>
      <dsp:txXfrm>
        <a:off x="97325" y="97836"/>
        <a:ext cx="3078774" cy="1799065"/>
      </dsp:txXfrm>
    </dsp:sp>
    <dsp:sp modelId="{09E1DC0B-05E3-4BB1-A939-CC8408B40F2F}">
      <dsp:nvSpPr>
        <dsp:cNvPr id="0" name=""/>
        <dsp:cNvSpPr/>
      </dsp:nvSpPr>
      <dsp:spPr>
        <a:xfrm>
          <a:off x="3273424" y="2193598"/>
          <a:ext cx="4910137" cy="199371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Дети получают эмоциональный и познавательный заряд, вызывающий у них желание действовать, играя автоматизировать и дифференцировать поставленные учителем-логопедом  звуки. Использование   игровых технологий в работе с детьми   дошкольного возраста особо актуально.</a:t>
          </a:r>
          <a:endParaRPr lang="ru-RU" sz="1400" kern="1200" dirty="0"/>
        </a:p>
      </dsp:txBody>
      <dsp:txXfrm>
        <a:off x="3273424" y="2442812"/>
        <a:ext cx="4162494" cy="1495287"/>
      </dsp:txXfrm>
    </dsp:sp>
    <dsp:sp modelId="{FA1F42DB-5369-4F13-9086-12184B9C5100}">
      <dsp:nvSpPr>
        <dsp:cNvPr id="0" name=""/>
        <dsp:cNvSpPr/>
      </dsp:nvSpPr>
      <dsp:spPr>
        <a:xfrm>
          <a:off x="0" y="2193598"/>
          <a:ext cx="3273424" cy="19937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2</a:t>
          </a:r>
          <a:r>
            <a:rPr lang="ru-RU" sz="6500" kern="1200" smtClean="0"/>
            <a:t>. </a:t>
          </a:r>
          <a:endParaRPr lang="ru-RU" sz="6500" kern="1200" dirty="0"/>
        </a:p>
      </dsp:txBody>
      <dsp:txXfrm>
        <a:off x="97325" y="2290923"/>
        <a:ext cx="3078774" cy="17990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BEE9E1-361A-4B89-B8D9-3A867004A5B7}">
      <dsp:nvSpPr>
        <dsp:cNvPr id="0" name=""/>
        <dsp:cNvSpPr/>
      </dsp:nvSpPr>
      <dsp:spPr>
        <a:xfrm>
          <a:off x="1624106" y="-130236"/>
          <a:ext cx="5393047" cy="5393047"/>
        </a:xfrm>
        <a:prstGeom prst="circularArrow">
          <a:avLst>
            <a:gd name="adj1" fmla="val 5544"/>
            <a:gd name="adj2" fmla="val 330680"/>
            <a:gd name="adj3" fmla="val 14446173"/>
            <a:gd name="adj4" fmla="val 16990135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B1C5D4-A4AF-40EB-8C25-DA86D33948C6}">
      <dsp:nvSpPr>
        <dsp:cNvPr id="0" name=""/>
        <dsp:cNvSpPr/>
      </dsp:nvSpPr>
      <dsp:spPr>
        <a:xfrm>
          <a:off x="3439798" y="-230316"/>
          <a:ext cx="1761665" cy="11458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1.Обеспечение психологического комфорта</a:t>
          </a:r>
          <a:endParaRPr lang="ru-RU" sz="1400" kern="1200" dirty="0"/>
        </a:p>
      </dsp:txBody>
      <dsp:txXfrm>
        <a:off x="3495732" y="-174382"/>
        <a:ext cx="1649797" cy="1033942"/>
      </dsp:txXfrm>
    </dsp:sp>
    <dsp:sp modelId="{A83E8213-B161-406F-976B-7C42F73DE79D}">
      <dsp:nvSpPr>
        <dsp:cNvPr id="0" name=""/>
        <dsp:cNvSpPr/>
      </dsp:nvSpPr>
      <dsp:spPr>
        <a:xfrm>
          <a:off x="5440101" y="0"/>
          <a:ext cx="1985361" cy="11504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2.Развитие ориентировки в пространстве</a:t>
          </a:r>
          <a:endParaRPr lang="ru-RU" sz="1800" kern="1200" dirty="0"/>
        </a:p>
      </dsp:txBody>
      <dsp:txXfrm>
        <a:off x="5496260" y="56159"/>
        <a:ext cx="1873043" cy="1038112"/>
      </dsp:txXfrm>
    </dsp:sp>
    <dsp:sp modelId="{43307D9A-1783-41D6-8BDD-665F83077300}">
      <dsp:nvSpPr>
        <dsp:cNvPr id="0" name=""/>
        <dsp:cNvSpPr/>
      </dsp:nvSpPr>
      <dsp:spPr>
        <a:xfrm>
          <a:off x="6243959" y="2825291"/>
          <a:ext cx="2294537" cy="11533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4. Развитие и активизация умственной деятельности</a:t>
          </a:r>
          <a:endParaRPr lang="ru-RU" sz="1800" kern="1200" dirty="0"/>
        </a:p>
      </dsp:txBody>
      <dsp:txXfrm>
        <a:off x="6300263" y="2881595"/>
        <a:ext cx="2181929" cy="1040781"/>
      </dsp:txXfrm>
    </dsp:sp>
    <dsp:sp modelId="{AFA6A7E7-AA09-4590-B638-300041F257BC}">
      <dsp:nvSpPr>
        <dsp:cNvPr id="0" name=""/>
        <dsp:cNvSpPr/>
      </dsp:nvSpPr>
      <dsp:spPr>
        <a:xfrm>
          <a:off x="5956882" y="1324023"/>
          <a:ext cx="2758553" cy="13173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3.Развитие </a:t>
          </a:r>
          <a:r>
            <a:rPr lang="ru-RU" sz="1400" kern="1200" dirty="0" smtClean="0"/>
            <a:t>совместной координированной деятельности зрительного и моторного анализаторов</a:t>
          </a:r>
          <a:endParaRPr lang="ru-RU" sz="1400" kern="1200" dirty="0"/>
        </a:p>
      </dsp:txBody>
      <dsp:txXfrm>
        <a:off x="6021188" y="1388329"/>
        <a:ext cx="2629941" cy="1188697"/>
      </dsp:txXfrm>
    </dsp:sp>
    <dsp:sp modelId="{6DF21A84-CFB5-4601-B499-ABE766DF35C5}">
      <dsp:nvSpPr>
        <dsp:cNvPr id="0" name=""/>
        <dsp:cNvSpPr/>
      </dsp:nvSpPr>
      <dsp:spPr>
        <a:xfrm>
          <a:off x="4772433" y="4156643"/>
          <a:ext cx="2294384" cy="11739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5. Личностное развитие в социуме.</a:t>
          </a:r>
          <a:endParaRPr lang="ru-RU" sz="1800" kern="1200" dirty="0"/>
        </a:p>
      </dsp:txBody>
      <dsp:txXfrm>
        <a:off x="4829739" y="4213949"/>
        <a:ext cx="2179772" cy="1059317"/>
      </dsp:txXfrm>
    </dsp:sp>
    <dsp:sp modelId="{CC511DE1-85ED-43AD-8169-07DA6FBC4BFA}">
      <dsp:nvSpPr>
        <dsp:cNvPr id="0" name=""/>
        <dsp:cNvSpPr/>
      </dsp:nvSpPr>
      <dsp:spPr>
        <a:xfrm>
          <a:off x="2400926" y="4224031"/>
          <a:ext cx="1985151" cy="11589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6. Повышение мотивации для преодоления трудностей произношения</a:t>
          </a:r>
          <a:endParaRPr lang="ru-RU" sz="1600" kern="1200" dirty="0"/>
        </a:p>
      </dsp:txBody>
      <dsp:txXfrm>
        <a:off x="2457501" y="4280606"/>
        <a:ext cx="1872001" cy="1045801"/>
      </dsp:txXfrm>
    </dsp:sp>
    <dsp:sp modelId="{FEF9956D-57B7-4294-8F05-ED9901EE2CEA}">
      <dsp:nvSpPr>
        <dsp:cNvPr id="0" name=""/>
        <dsp:cNvSpPr/>
      </dsp:nvSpPr>
      <dsp:spPr>
        <a:xfrm>
          <a:off x="359257" y="3040511"/>
          <a:ext cx="2208596" cy="11410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7. Всестороннее развитие речи</a:t>
          </a:r>
          <a:endParaRPr lang="ru-RU" sz="1800" kern="1200" dirty="0"/>
        </a:p>
      </dsp:txBody>
      <dsp:txXfrm>
        <a:off x="414961" y="3096215"/>
        <a:ext cx="2097188" cy="1029691"/>
      </dsp:txXfrm>
    </dsp:sp>
    <dsp:sp modelId="{85884B5F-97EE-4FD6-B60E-32A6EB3D01F5}">
      <dsp:nvSpPr>
        <dsp:cNvPr id="0" name=""/>
        <dsp:cNvSpPr/>
      </dsp:nvSpPr>
      <dsp:spPr>
        <a:xfrm>
          <a:off x="250666" y="1575685"/>
          <a:ext cx="2146188" cy="11596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8. Повышение ВПФ способом повышения наглядности.</a:t>
          </a:r>
          <a:endParaRPr lang="ru-RU" sz="1800" kern="1200" dirty="0"/>
        </a:p>
      </dsp:txBody>
      <dsp:txXfrm>
        <a:off x="307278" y="1632297"/>
        <a:ext cx="2032964" cy="1046474"/>
      </dsp:txXfrm>
    </dsp:sp>
    <dsp:sp modelId="{F12DD1D0-CE6E-4B6F-B09C-DEF10562E589}">
      <dsp:nvSpPr>
        <dsp:cNvPr id="0" name=""/>
        <dsp:cNvSpPr/>
      </dsp:nvSpPr>
      <dsp:spPr>
        <a:xfrm>
          <a:off x="1037856" y="99140"/>
          <a:ext cx="2003953" cy="11692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9. Повышение качества </a:t>
          </a:r>
          <a:r>
            <a:rPr lang="ru-RU" sz="1800" kern="1200" dirty="0" err="1" smtClean="0"/>
            <a:t>коррекционногопроцесса</a:t>
          </a:r>
          <a:r>
            <a:rPr lang="ru-RU" sz="1800" kern="1200" dirty="0" smtClean="0"/>
            <a:t>.</a:t>
          </a:r>
          <a:endParaRPr lang="ru-RU" sz="1800" kern="1200" dirty="0"/>
        </a:p>
      </dsp:txBody>
      <dsp:txXfrm>
        <a:off x="1094933" y="156217"/>
        <a:ext cx="1889799" cy="10550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E23B98-DF7C-4499-BE46-4D3413666D65}">
      <dsp:nvSpPr>
        <dsp:cNvPr id="0" name=""/>
        <dsp:cNvSpPr/>
      </dsp:nvSpPr>
      <dsp:spPr>
        <a:xfrm>
          <a:off x="0" y="818704"/>
          <a:ext cx="8064896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387E26-0AB5-4DA1-8BE7-1EF5F8C3F1D9}">
      <dsp:nvSpPr>
        <dsp:cNvPr id="0" name=""/>
        <dsp:cNvSpPr/>
      </dsp:nvSpPr>
      <dsp:spPr>
        <a:xfrm>
          <a:off x="400127" y="203205"/>
          <a:ext cx="7181471" cy="7251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200" b="1" kern="1200" dirty="0" smtClean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/>
            <a:t>Дети сплачиваются, у них усиливается интерес к изучаемому материалу  в игровой форме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200" b="1" kern="1200" dirty="0"/>
        </a:p>
      </dsp:txBody>
      <dsp:txXfrm>
        <a:off x="435526" y="238604"/>
        <a:ext cx="7110673" cy="654352"/>
      </dsp:txXfrm>
    </dsp:sp>
    <dsp:sp modelId="{E6C6940B-0EFD-4938-8191-8C67BE82BFE9}">
      <dsp:nvSpPr>
        <dsp:cNvPr id="0" name=""/>
        <dsp:cNvSpPr/>
      </dsp:nvSpPr>
      <dsp:spPr>
        <a:xfrm>
          <a:off x="0" y="1431963"/>
          <a:ext cx="8064896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A942E6-091F-4B94-A431-4BE584C4CDEA}">
      <dsp:nvSpPr>
        <dsp:cNvPr id="0" name=""/>
        <dsp:cNvSpPr/>
      </dsp:nvSpPr>
      <dsp:spPr>
        <a:xfrm>
          <a:off x="403244" y="1063504"/>
          <a:ext cx="7144005" cy="4865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Чувствуют себя более уверенно в работе парой</a:t>
          </a:r>
          <a:endParaRPr lang="ru-RU" sz="2000" b="1" kern="1200" dirty="0"/>
        </a:p>
      </dsp:txBody>
      <dsp:txXfrm>
        <a:off x="426995" y="1087255"/>
        <a:ext cx="7096503" cy="439037"/>
      </dsp:txXfrm>
    </dsp:sp>
    <dsp:sp modelId="{3CF5082F-58F5-4A89-9EF2-B69160084DED}">
      <dsp:nvSpPr>
        <dsp:cNvPr id="0" name=""/>
        <dsp:cNvSpPr/>
      </dsp:nvSpPr>
      <dsp:spPr>
        <a:xfrm>
          <a:off x="0" y="1940202"/>
          <a:ext cx="8064896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9484D0-2003-4CE9-9D11-35AD3249967B}">
      <dsp:nvSpPr>
        <dsp:cNvPr id="0" name=""/>
        <dsp:cNvSpPr/>
      </dsp:nvSpPr>
      <dsp:spPr>
        <a:xfrm>
          <a:off x="403244" y="1676763"/>
          <a:ext cx="7157950" cy="3815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b="1" kern="1200" dirty="0" smtClean="0"/>
            <a:t>Дети учатся слушать друг друга.</a:t>
          </a:r>
          <a:endParaRPr lang="ru-RU" sz="2200" b="1" kern="1200" dirty="0"/>
        </a:p>
      </dsp:txBody>
      <dsp:txXfrm>
        <a:off x="421868" y="1695387"/>
        <a:ext cx="7120702" cy="344270"/>
      </dsp:txXfrm>
    </dsp:sp>
    <dsp:sp modelId="{57067619-2DAF-4AF8-AE3F-D9CE090F486A}">
      <dsp:nvSpPr>
        <dsp:cNvPr id="0" name=""/>
        <dsp:cNvSpPr/>
      </dsp:nvSpPr>
      <dsp:spPr>
        <a:xfrm>
          <a:off x="0" y="2919301"/>
          <a:ext cx="8064896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5F7685-4B9B-4526-959A-05DABA43C3F6}">
      <dsp:nvSpPr>
        <dsp:cNvPr id="0" name=""/>
        <dsp:cNvSpPr/>
      </dsp:nvSpPr>
      <dsp:spPr>
        <a:xfrm>
          <a:off x="402851" y="2185002"/>
          <a:ext cx="7150959" cy="8523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200" b="1" kern="1200" dirty="0" smtClean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/>
            <a:t>Могут  чётко по алгоритму выполнять совместные действия, вырабатывать алгоритм действий</a:t>
          </a:r>
        </a:p>
        <a:p>
          <a:pPr marR="0" lvl="0" algn="l" defTabSz="9779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  <a:defRPr/>
          </a:pPr>
          <a:endParaRPr lang="ru-RU" sz="2200" b="1" kern="1200" dirty="0"/>
        </a:p>
      </dsp:txBody>
      <dsp:txXfrm>
        <a:off x="444461" y="2226612"/>
        <a:ext cx="7067739" cy="769159"/>
      </dsp:txXfrm>
    </dsp:sp>
    <dsp:sp modelId="{A1D03295-84F2-4DCC-8AA2-474FB8DE0C9A}">
      <dsp:nvSpPr>
        <dsp:cNvPr id="0" name=""/>
        <dsp:cNvSpPr/>
      </dsp:nvSpPr>
      <dsp:spPr>
        <a:xfrm>
          <a:off x="0" y="3964873"/>
          <a:ext cx="8064896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FF94ED-4CB5-4C66-9782-7F20405C4D9E}">
      <dsp:nvSpPr>
        <dsp:cNvPr id="0" name=""/>
        <dsp:cNvSpPr/>
      </dsp:nvSpPr>
      <dsp:spPr>
        <a:xfrm>
          <a:off x="402851" y="3164101"/>
          <a:ext cx="7188183" cy="9188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marR="0" lvl="0" algn="l" defTabSz="8001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  <a:defRPr/>
          </a:pPr>
          <a:r>
            <a:rPr lang="ru-RU" sz="1800" b="1" kern="1200" dirty="0" smtClean="0"/>
            <a:t>Развивается способность нестандартно мыслить и принимать решения  при проговаривании фраз и составлении предложений.</a:t>
          </a:r>
          <a:endParaRPr lang="ru-RU" sz="1800" b="1" kern="1200" dirty="0"/>
        </a:p>
      </dsp:txBody>
      <dsp:txXfrm>
        <a:off x="447706" y="3208956"/>
        <a:ext cx="7098473" cy="829141"/>
      </dsp:txXfrm>
    </dsp:sp>
    <dsp:sp modelId="{14FAACFE-DFE4-46D7-8D08-C82808AA87F9}">
      <dsp:nvSpPr>
        <dsp:cNvPr id="0" name=""/>
        <dsp:cNvSpPr/>
      </dsp:nvSpPr>
      <dsp:spPr>
        <a:xfrm>
          <a:off x="0" y="4741132"/>
          <a:ext cx="8064896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FD26C4-5637-4741-84C3-C3FD15E9E0E6}">
      <dsp:nvSpPr>
        <dsp:cNvPr id="0" name=""/>
        <dsp:cNvSpPr/>
      </dsp:nvSpPr>
      <dsp:spPr>
        <a:xfrm>
          <a:off x="400127" y="4158856"/>
          <a:ext cx="7211532" cy="6495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84" tIns="0" rIns="213384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У детей расширяются  представления о звуках. Развиваются речевые и моторные навыки.</a:t>
          </a:r>
          <a:endParaRPr lang="ru-RU" sz="1800" b="1" kern="1200" dirty="0"/>
        </a:p>
      </dsp:txBody>
      <dsp:txXfrm>
        <a:off x="431835" y="4190564"/>
        <a:ext cx="7148116" cy="5861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C23F89-BD0E-4152-AEA5-A552A5D84A0F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1AA730-2B06-405D-AABD-20729CF76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317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A5B94-4C89-47E5-A4DE-EC39ABCEF19B}" type="datetimeFigureOut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C25FF-4D98-467B-9495-E8822D1ADCC7}" type="slidenum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4902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78D99-1A5A-483C-AB3E-BEA26FBF364D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B81DC-B480-4D5E-9DBD-FF096F2DDC6D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894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BC76E-7F38-40EF-890C-24C570BD7D20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E5205-AC7F-4A97-84E0-C4338EEBB2E0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272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A5B94-4C89-47E5-A4DE-EC39ABCEF19B}" type="datetimeFigureOut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C25FF-4D98-467B-9495-E8822D1ADCC7}" type="slidenum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9881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AF89A-BE77-40C7-B6DE-26105214A371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46823-39B0-4418-A40D-27684483456E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531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AE799-27FF-43D5-94EB-3999758E6DBB}" type="datetimeFigureOut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94D3F-5DD3-4AC7-AC43-90640E652F0A}" type="slidenum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3222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DAE37-018F-4834-BB63-071DF960EFB4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15AFC-74F0-4B10-A282-DD87D350A9B7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693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4F768-2D6A-447E-9394-26E9F5996191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06937-50C8-497D-BFB9-B1984EAEA833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2012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76A77-A6EE-4FE7-B870-58A438157F68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F8F1E-469C-4226-A3F6-D2C1E66258C7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1642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ED4B0-EECA-4322-B7CB-C4DEE2FE3531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D58AC-09C9-48E1-B939-FFFA70E3FF3B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4440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63864-215E-4113-BE54-E7A8D90A5F6F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DBDC2-2C45-4B5B-8147-0CFDCEA0B2D4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799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AF89A-BE77-40C7-B6DE-26105214A371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46823-39B0-4418-A40D-27684483456E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1448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Arial" charset="0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5F7D5-43C7-4F8F-9107-7BB5F5D3DF4F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ABFE9-216C-41A8-838E-51F4369C6F9B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470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78D99-1A5A-483C-AB3E-BEA26FBF364D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B81DC-B480-4D5E-9DBD-FF096F2DDC6D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4047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BC76E-7F38-40EF-890C-24C570BD7D20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E5205-AC7F-4A97-84E0-C4338EEBB2E0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5440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A5B94-4C89-47E5-A4DE-EC39ABCEF19B}" type="datetimeFigureOut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C25FF-4D98-467B-9495-E8822D1ADCC7}" type="slidenum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424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AF89A-BE77-40C7-B6DE-26105214A371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46823-39B0-4418-A40D-27684483456E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6538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AE799-27FF-43D5-94EB-3999758E6DBB}" type="datetimeFigureOut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94D3F-5DD3-4AC7-AC43-90640E652F0A}" type="slidenum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3845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DAE37-018F-4834-BB63-071DF960EFB4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15AFC-74F0-4B10-A282-DD87D350A9B7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7825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4F768-2D6A-447E-9394-26E9F5996191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06937-50C8-497D-BFB9-B1984EAEA833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8155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76A77-A6EE-4FE7-B870-58A438157F68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F8F1E-469C-4226-A3F6-D2C1E66258C7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561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ED4B0-EECA-4322-B7CB-C4DEE2FE3531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D58AC-09C9-48E1-B939-FFFA70E3FF3B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699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AE799-27FF-43D5-94EB-3999758E6DBB}" type="datetimeFigureOut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94D3F-5DD3-4AC7-AC43-90640E652F0A}" type="slidenum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3986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63864-215E-4113-BE54-E7A8D90A5F6F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DBDC2-2C45-4B5B-8147-0CFDCEA0B2D4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1075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Arial" charset="0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5F7D5-43C7-4F8F-9107-7BB5F5D3DF4F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ABFE9-216C-41A8-838E-51F4369C6F9B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6015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78D99-1A5A-483C-AB3E-BEA26FBF364D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B81DC-B480-4D5E-9DBD-FF096F2DDC6D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6964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BC76E-7F38-40EF-890C-24C570BD7D20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E5205-AC7F-4A97-84E0-C4338EEBB2E0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0055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0ADF25C-4CBC-4A5F-B8FB-FA8A3F3D3061}" type="datetimeFigureOut">
              <a:rPr lang="ru-RU" smtClean="0"/>
              <a:pPr>
                <a:defRPr/>
              </a:pPr>
              <a:t>19.01.2022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D20B572-E3A5-41EA-A067-8E5CF015C54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C04145F-8D3C-4BD3-970D-9ACF7F2B61B4}" type="datetimeFigureOut">
              <a:rPr lang="ru-RU" smtClean="0"/>
              <a:pPr>
                <a:defRPr/>
              </a:pPr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AC5B982-3C4F-4418-AFDB-35B9667725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52F52D7-A4F4-4A80-965E-408958957D0D}" type="datetimeFigureOut">
              <a:rPr lang="ru-RU" smtClean="0"/>
              <a:pPr>
                <a:defRPr/>
              </a:pPr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8C29D2D-9B5C-48D4-8479-1CB75B3198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B08EBB6-4D84-498A-AA01-8E23C99AB8E4}" type="datetimeFigureOut">
              <a:rPr lang="ru-RU" smtClean="0"/>
              <a:pPr>
                <a:defRPr/>
              </a:pPr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B223CB6-0543-4F57-9422-F503F0EC4D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978E86F-E45E-47E5-9F07-E4ECB9A00B65}" type="datetimeFigureOut">
              <a:rPr lang="ru-RU" smtClean="0"/>
              <a:pPr>
                <a:defRPr/>
              </a:pPr>
              <a:t>19.01.2022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908E650-F6F5-46A6-BFC0-79EAC9A1BC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E01C984-4972-455F-BA07-E2F4DCD6B4CC}" type="datetimeFigureOut">
              <a:rPr lang="ru-RU" smtClean="0"/>
              <a:pPr>
                <a:defRPr/>
              </a:pPr>
              <a:t>19.01.2022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A24C685-F59C-4ACB-8159-A8287ECE10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DAE37-018F-4834-BB63-071DF960EFB4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15AFC-74F0-4B10-A282-DD87D350A9B7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58850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C4DCACF-8C1A-4B5B-A544-C4A05A54507A}" type="datetimeFigureOut">
              <a:rPr lang="ru-RU" smtClean="0"/>
              <a:pPr>
                <a:defRPr/>
              </a:pPr>
              <a:t>19.01.2022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49797B4-054A-4CDA-B9D0-C70C13A9FE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CD5F549-D54C-4FBB-BE32-5A6C4472D6B1}" type="datetimeFigureOut">
              <a:rPr lang="ru-RU" smtClean="0"/>
              <a:pPr>
                <a:defRPr/>
              </a:pPr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A71693A-0D58-41A5-89E3-B8BBE66E20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EB0E813-BECD-44DD-BA6B-9CE6FD526E4C}" type="datetimeFigureOut">
              <a:rPr lang="ru-RU" smtClean="0"/>
              <a:pPr>
                <a:defRPr/>
              </a:pPr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0F2EB04-C2EF-484A-B005-13532E92A4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99F98F-CA66-403B-8820-C8E34BD78522}" type="datetimeFigureOut">
              <a:rPr lang="ru-RU" smtClean="0"/>
              <a:pPr>
                <a:defRPr/>
              </a:pPr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9DAA4F3-6FA9-4FFD-B5B6-A35D50D4B7E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B28A87F-CD16-4668-A133-D286A590E77E}" type="datetimeFigureOut">
              <a:rPr lang="ru-RU" smtClean="0"/>
              <a:pPr>
                <a:defRPr/>
              </a:pPr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68D63E0-755F-4F90-A615-2AC4FF5865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4F768-2D6A-447E-9394-26E9F5996191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06937-50C8-497D-BFB9-B1984EAEA833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455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76A77-A6EE-4FE7-B870-58A438157F68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F8F1E-469C-4226-A3F6-D2C1E66258C7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719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ED4B0-EECA-4322-B7CB-C4DEE2FE3531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D58AC-09C9-48E1-B939-FFFA70E3FF3B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49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63864-215E-4113-BE54-E7A8D90A5F6F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DBDC2-2C45-4B5B-8147-0CFDCEA0B2D4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298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Arial" charset="0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5F7D5-43C7-4F8F-9107-7BB5F5D3DF4F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ABFE9-216C-41A8-838E-51F4369C6F9B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969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1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Arial" charset="0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Arial" charset="0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5D21A12-9388-467C-BE4F-15656E5F1061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ACDBF4-518C-4015-89E2-732C56E4FCBB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Arial" charset="0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3526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1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Arial" charset="0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Arial" charset="0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5D21A12-9388-467C-BE4F-15656E5F1061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ACDBF4-518C-4015-89E2-732C56E4FCBB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Arial" charset="0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854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1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Arial" charset="0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Arial" charset="0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5D21A12-9388-467C-BE4F-15656E5F1061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ACDBF4-518C-4015-89E2-732C56E4FCBB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Arial" charset="0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4464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65D21A12-9388-467C-BE4F-15656E5F1061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19.01.2022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3BACDBF4-518C-4015-89E2-732C56E4FCBB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7491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200" dirty="0" smtClean="0"/>
              <a:t>Муниципальное бюджетное дошкольное образовательное учреждение детский сад №2  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/>
              <a:t>М</a:t>
            </a:r>
            <a:r>
              <a:rPr lang="ru-RU" sz="3200" dirty="0" smtClean="0"/>
              <a:t>униципальное образование Каневской район</a:t>
            </a:r>
            <a:endParaRPr lang="ru-RU" sz="3200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sz="5100" dirty="0" smtClean="0"/>
              <a:t>Звуковые планшеты как одна из эффективных форм взаимодействия с дошкольниками 5-7 лет ОВЗ  в ходе коррекционного процесса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sz="3200" dirty="0" smtClean="0"/>
              <a:t>Учителя –логопеды</a:t>
            </a:r>
          </a:p>
          <a:p>
            <a:pPr marL="0" indent="0">
              <a:buNone/>
            </a:pPr>
            <a:r>
              <a:rPr lang="ru-RU" sz="3200" dirty="0" smtClean="0"/>
              <a:t>Сидорова Таисия Сергеевна</a:t>
            </a:r>
          </a:p>
          <a:p>
            <a:pPr marL="0" indent="0">
              <a:buNone/>
            </a:pPr>
            <a:r>
              <a:rPr lang="ru-RU" sz="3200" dirty="0" smtClean="0"/>
              <a:t>Кантур Татьяна Георгиевна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8661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652463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/>
              <a:t>Методы, формы, приемы…</a:t>
            </a:r>
            <a:endParaRPr lang="ru-RU" b="1" dirty="0"/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4610100"/>
          </a:xfrm>
        </p:spPr>
        <p:txBody>
          <a:bodyPr/>
          <a:lstStyle/>
          <a:p>
            <a:pPr algn="ctr"/>
            <a:r>
              <a:rPr lang="ru-RU" dirty="0" smtClean="0"/>
              <a:t>различные формы групповой работы: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1500188" y="2500313"/>
            <a:ext cx="571500" cy="50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143375" y="2500313"/>
            <a:ext cx="571500" cy="50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000875" y="2500313"/>
            <a:ext cx="571500" cy="50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42938" y="3214688"/>
            <a:ext cx="2286000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в </a:t>
            </a:r>
            <a:r>
              <a:rPr lang="ru-RU" sz="2800" dirty="0" smtClean="0"/>
              <a:t>парах  </a:t>
            </a:r>
            <a:r>
              <a:rPr lang="ru-RU" sz="1400" dirty="0" smtClean="0"/>
              <a:t>и индивидуально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14688" y="3214688"/>
            <a:ext cx="2714625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в </a:t>
            </a:r>
            <a:r>
              <a:rPr lang="ru-RU" sz="2400" dirty="0" err="1"/>
              <a:t>микрогруппах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215063" y="3214688"/>
            <a:ext cx="2428875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Коллективная работа</a:t>
            </a:r>
          </a:p>
        </p:txBody>
      </p:sp>
      <p:pic>
        <p:nvPicPr>
          <p:cNvPr id="11" name="Содержимое 3" descr="C:\Documents and Settings\User\Рабочий стол\P1100056.JPG"/>
          <p:cNvPicPr>
            <a:picLocks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381353" y="4312918"/>
            <a:ext cx="1810543" cy="168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27000">
              <a:schemeClr val="tx1">
                <a:alpha val="40000"/>
              </a:schemeClr>
            </a:glo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7" y="3892369"/>
            <a:ext cx="2714626" cy="2186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26" y="4005063"/>
            <a:ext cx="2951163" cy="2073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43255">
        <p:cut/>
      </p:transition>
    </mc:Choice>
    <mc:Fallback xmlns="">
      <p:transition advTm="43255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500063" y="357188"/>
            <a:ext cx="8229600" cy="866775"/>
          </a:xfrm>
        </p:spPr>
        <p:txBody>
          <a:bodyPr/>
          <a:lstStyle/>
          <a:p>
            <a:pPr algn="ctr"/>
            <a:r>
              <a:rPr lang="ru-RU" b="1" dirty="0"/>
              <a:t>Т</a:t>
            </a:r>
            <a:r>
              <a:rPr lang="ru-RU" b="1" dirty="0" smtClean="0"/>
              <a:t>ребования</a:t>
            </a:r>
            <a:r>
              <a:rPr lang="ru-RU" dirty="0" smtClean="0"/>
              <a:t> </a:t>
            </a:r>
            <a:r>
              <a:rPr lang="ru-RU" dirty="0"/>
              <a:t>ФГОС</a:t>
            </a:r>
            <a:endParaRPr lang="ru-RU" dirty="0" smtClean="0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49672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1800" dirty="0"/>
              <a:t>При отборе игр следует учитывать ряд требований ФГОС, предъявляемых к развивающим и обучающим программам, применяемым на логопедических занятиях:</a:t>
            </a:r>
          </a:p>
          <a:p>
            <a:r>
              <a:rPr lang="ru-RU" sz="1800" dirty="0"/>
              <a:t>— соответствие возрастным особенностям;</a:t>
            </a:r>
          </a:p>
          <a:p>
            <a:r>
              <a:rPr lang="ru-RU" sz="1800" dirty="0"/>
              <a:t>— занимательность;</a:t>
            </a:r>
          </a:p>
          <a:p>
            <a:r>
              <a:rPr lang="ru-RU" sz="1800" dirty="0"/>
              <a:t>— грамотность;</a:t>
            </a:r>
          </a:p>
          <a:p>
            <a:r>
              <a:rPr lang="ru-RU" sz="1800" dirty="0"/>
              <a:t>— создание ситуации успеха;</a:t>
            </a:r>
          </a:p>
          <a:p>
            <a:r>
              <a:rPr lang="ru-RU" sz="1800" dirty="0"/>
              <a:t>— достижение цели;</a:t>
            </a:r>
          </a:p>
          <a:p>
            <a:r>
              <a:rPr lang="ru-RU" sz="1800" dirty="0"/>
              <a:t>— стимулировать познавательно-речевое развитие детей</a:t>
            </a:r>
            <a:r>
              <a:rPr lang="ru-RU" sz="1800" dirty="0" smtClean="0"/>
              <a:t>;</a:t>
            </a:r>
          </a:p>
          <a:p>
            <a:r>
              <a:rPr lang="ru-RU" sz="1800" dirty="0"/>
              <a:t>— задания должны быть интересны, понятны, просты в выполнении;</a:t>
            </a:r>
          </a:p>
          <a:p>
            <a:r>
              <a:rPr lang="ru-RU" sz="1800" dirty="0"/>
              <a:t>— соответствовать высокому  уровню: развивать, давать знания, обучать в незатейливой игровой форме</a:t>
            </a:r>
          </a:p>
          <a:p>
            <a:r>
              <a:rPr lang="ru-RU" sz="1800" dirty="0"/>
              <a:t>— должны носить исследовательский характер;</a:t>
            </a:r>
          </a:p>
          <a:p>
            <a:r>
              <a:rPr lang="ru-RU" sz="1800" dirty="0"/>
              <a:t>— задания должны развивать широкий спектр навыков и представлений.</a:t>
            </a:r>
          </a:p>
          <a:p>
            <a:endParaRPr lang="ru-RU" sz="1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465"/>
    </mc:Choice>
    <mc:Fallback xmlns="">
      <p:transition spd="slow" advTm="52465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ЗВУКОВОЙ ПЛАНШЕТ ЗВУК-Ч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75912"/>
            <a:ext cx="7776864" cy="4613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902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80"/>
            <a:ext cx="6408712" cy="5444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37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АЛГОРИТМ ВЫПОЛНЕНИЯ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7920880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157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4617B"/>
                </a:solidFill>
              </a:rPr>
              <a:t>АЛГОРИТМ ВЫПОЛНЕНИЯ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280920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030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4" descr="IMG_20190204_10523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13555" y="3861048"/>
            <a:ext cx="3284736" cy="2463552"/>
          </a:xfrm>
        </p:spPr>
      </p:pic>
      <p:pic>
        <p:nvPicPr>
          <p:cNvPr id="6" name="Picture 4" descr="IMG_20190204_1052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0"/>
            <a:ext cx="89289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5976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6696744" cy="633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697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4617B"/>
                </a:solidFill>
              </a:rPr>
              <a:t>ЗВУКОВОЙ ПЛАНШЕТ. </a:t>
            </a:r>
            <a:br>
              <a:rPr lang="ru-RU" dirty="0" smtClean="0">
                <a:solidFill>
                  <a:srgbClr val="04617B"/>
                </a:solidFill>
              </a:rPr>
            </a:br>
            <a:r>
              <a:rPr lang="ru-RU" dirty="0" smtClean="0">
                <a:solidFill>
                  <a:srgbClr val="04617B"/>
                </a:solidFill>
              </a:rPr>
              <a:t>ЗВУК-ЛЬ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8280919" cy="4608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722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АЛГОРИТМ ВЫПОЛНЕНИЯ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16832"/>
            <a:ext cx="7848871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763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468313" y="692150"/>
            <a:ext cx="8229600" cy="866775"/>
          </a:xfrm>
        </p:spPr>
        <p:txBody>
          <a:bodyPr/>
          <a:lstStyle/>
          <a:p>
            <a:pPr algn="ctr"/>
            <a:r>
              <a:rPr lang="ru-RU" sz="4000" b="1" dirty="0" smtClean="0"/>
              <a:t>АКТУАЛЬНОСТЬ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9942828"/>
              </p:ext>
            </p:extLst>
          </p:nvPr>
        </p:nvGraphicFramePr>
        <p:xfrm>
          <a:off x="503238" y="530225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066"/>
    </mc:Choice>
    <mc:Fallback xmlns="">
      <p:transition spd="slow" advTm="18066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4617B"/>
                </a:solidFill>
              </a:rPr>
              <a:t>АЛГОРИТМ ВЫПОЛНЕНИЯ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7632847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989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АЛГОРИТМ ВЫПОЛНЕНИЯ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16832"/>
            <a:ext cx="784887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73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</a:rPr>
              <a:t>Итоговая рефлексия проводится после каждой игры или ряда игр: </a:t>
            </a:r>
            <a:r>
              <a:rPr lang="ru-RU" sz="2400" dirty="0">
                <a:latin typeface="Times New Roman"/>
                <a:ea typeface="Times New Roman"/>
              </a:rPr>
              <a:t>Логопед: Я рада, что вы все  получили эмоциональный заряд.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 – Таня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- у тебя огромный потенциал!        </a:t>
            </a:r>
            <a:endParaRPr lang="ru-RU" sz="2400" dirty="0">
              <a:latin typeface="Times New Roman"/>
              <a:ea typeface="Times New Roman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Коля постарался - и всё получилось!   Толя  проговорил слова и выделил звук  лучше всех! Катя это просто  фантастика как ты придумала предложение!  Поздравляю!        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Вася взял ещё одну вершину и определил самостоятельно  какие предметы находятся между другими! Ты победил!        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089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403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4035" name="Picture 4" descr="IMG_20190204_1047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616" y="871878"/>
            <a:ext cx="7824914" cy="5986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5989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36104"/>
          </a:xfrm>
        </p:spPr>
        <p:txBody>
          <a:bodyPr/>
          <a:lstStyle/>
          <a:p>
            <a:r>
              <a:rPr lang="ru-RU" dirty="0" smtClean="0"/>
              <a:t>Звуковой планшет. </a:t>
            </a:r>
            <a:r>
              <a:rPr lang="ru-RU" dirty="0"/>
              <a:t>З</a:t>
            </a:r>
            <a:r>
              <a:rPr lang="ru-RU" dirty="0" smtClean="0"/>
              <a:t>вук Р.   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24743"/>
            <a:ext cx="6408712" cy="561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045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574675"/>
          </a:xfrm>
        </p:spPr>
        <p:txBody>
          <a:bodyPr/>
          <a:lstStyle/>
          <a:p>
            <a:pPr eaLnBrk="1" hangingPunct="1"/>
            <a:r>
              <a:rPr lang="ru-RU" dirty="0" smtClean="0">
                <a:latin typeface="Arial" charset="0"/>
              </a:rPr>
              <a:t>«ЗВУКОВЫЕ ПЛАНШЕТЫ</a:t>
            </a: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547813" y="1676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 eaLnBrk="0" hangingPunct="0"/>
            <a:r>
              <a:rPr lang="ru-RU" altLang="ru-RU" sz="1100" b="1" i="1">
                <a:solidFill>
                  <a:prstClr val="black"/>
                </a:solidFill>
                <a:cs typeface="Times New Roman" pitchFamily="18" charset="0"/>
              </a:rPr>
              <a:t>Упражнение № 132-133</a:t>
            </a:r>
            <a:endParaRPr lang="ru-RU" altLang="ru-RU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37892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928297"/>
            <a:ext cx="8288338" cy="5545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8125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30225"/>
            <a:ext cx="7272808" cy="5419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967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14313"/>
            <a:ext cx="8229600" cy="795337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/>
              <a:t>Результаты коррекционной  деятельности:</a:t>
            </a:r>
            <a:endParaRPr lang="ru-RU" sz="3600" b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193116862"/>
              </p:ext>
            </p:extLst>
          </p:nvPr>
        </p:nvGraphicFramePr>
        <p:xfrm>
          <a:off x="571472" y="1214422"/>
          <a:ext cx="8064896" cy="51543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452"/>
    </mc:Choice>
    <mc:Fallback xmlns="">
      <p:transition spd="slow" advTm="244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7344816" cy="5616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233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30352"/>
            <a:ext cx="8219256" cy="5274912"/>
          </a:xfrm>
        </p:spPr>
        <p:txBody>
          <a:bodyPr>
            <a:normAutofit fontScale="92500" lnSpcReduction="10000"/>
          </a:bodyPr>
          <a:lstStyle/>
          <a:p>
            <a:pPr marL="274320" lvl="0" indent="-274320" algn="just">
              <a:spcBef>
                <a:spcPts val="1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200" dirty="0" err="1" smtClean="0">
                <a:solidFill>
                  <a:prstClr val="black"/>
                </a:solidFill>
                <a:latin typeface="Times New Roman"/>
                <a:ea typeface="Times New Roman"/>
              </a:rPr>
              <a:t>Результаты.Из</a:t>
            </a:r>
            <a:r>
              <a:rPr lang="ru-RU" sz="2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</a:rPr>
              <a:t>14 участвующих в контактирующем эксперименте детей по всем сериям эксперимента получили следующий результат 2 - ниже среднего, 9 – средний, 3 - выше среднего; из чего вытекает уровень успешности выполнения всей методики, в целом. Отметили главные нарушенные звенья, по которым построили коррекционную работу с детьми.  </a:t>
            </a:r>
          </a:p>
          <a:p>
            <a:pPr marL="274320" lvl="0" indent="-274320" algn="just">
              <a:spcBef>
                <a:spcPts val="1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</a:rPr>
              <a:t>   Разработав практический авторский игровой материал. Мы получили хорошие результаты (смотреть приложение № 1 Диаграмма.) За год обучения   проведено </a:t>
            </a:r>
            <a:r>
              <a:rPr lang="ru-RU" sz="2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102 индивидуально </a:t>
            </a: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ru-RU" sz="2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подгрупповых занятий </a:t>
            </a: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</a:rPr>
              <a:t>с включением практического игрового </a:t>
            </a:r>
            <a:r>
              <a:rPr lang="ru-RU" sz="2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материала с использованием звуковых планшетов. </a:t>
            </a: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</a:rPr>
              <a:t>Это позволило  достичь положительных результатов. А   вот  к такому авторскому материалу  у них возник особый  интерес. Детей   заинтересовали  </a:t>
            </a:r>
            <a:r>
              <a:rPr lang="ru-RU" sz="2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интересный и постоянно меняющийся подбор картинок на звуковых планшетах, фишки разных цветов, стрелочки и различные игровые упражнения  по формированию правильного звукопроизношения.. </a:t>
            </a: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</a:rPr>
              <a:t>Результат на конец года 2 – средний, 5 </a:t>
            </a:r>
            <a:r>
              <a:rPr lang="ru-RU" sz="2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- выше </a:t>
            </a: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</a:rPr>
              <a:t>среднего,  высокий - 7.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626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07926"/>
          </a:xfrm>
        </p:spPr>
        <p:txBody>
          <a:bodyPr>
            <a:normAutofit/>
          </a:bodyPr>
          <a:lstStyle/>
          <a:p>
            <a:r>
              <a:rPr lang="ru-RU" dirty="0" smtClean="0"/>
              <a:t>АКТУАЛЬНОСТЬ ТЕМЫ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340768"/>
            <a:ext cx="8173536" cy="4248472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</a:pPr>
            <a:r>
              <a:rPr lang="ru-RU" sz="1600" dirty="0" smtClean="0">
                <a:latin typeface="+mj-lt"/>
                <a:ea typeface="Times New Roman"/>
                <a:cs typeface="Times New Roman"/>
              </a:rPr>
              <a:t>В  настоящее  время уровень развития ребенка с ОВЗ   становиться мерой качества коррекционных педагогов  и всей образовательной системы в целом. Уважение к ребенку, принятие его целей, интересов,  создание условий для развития – вот ключевые составляющие опыта работы,  главной целью которого обозначено повышение мотивации воспитанников к формированию, развитию правильного звукопроизношения, фонетико фонематической стороны речи</a:t>
            </a:r>
            <a:r>
              <a:rPr lang="ru-RU" sz="1600" dirty="0">
                <a:latin typeface="+mj-lt"/>
                <a:ea typeface="Times New Roman"/>
                <a:cs typeface="Times New Roman"/>
              </a:rPr>
              <a:t>, тонкой ручной моторики у дошкольников с нарушениями речи посредством авторских звуковых планшетов.</a:t>
            </a:r>
            <a:endParaRPr lang="ru-RU" sz="1600" dirty="0">
              <a:latin typeface="+mj-lt"/>
              <a:ea typeface="Calibri"/>
              <a:cs typeface="Times New Roman"/>
            </a:endParaRPr>
          </a:p>
          <a:p>
            <a:pPr algn="just"/>
            <a:r>
              <a:rPr lang="ru-RU" sz="1600" dirty="0" smtClean="0">
                <a:latin typeface="+mj-lt"/>
              </a:rPr>
              <a:t>Чтобы </a:t>
            </a:r>
            <a:r>
              <a:rPr lang="ru-RU" sz="1600" dirty="0">
                <a:latin typeface="+mj-lt"/>
              </a:rPr>
              <a:t>заинтересовать </a:t>
            </a:r>
            <a:r>
              <a:rPr lang="ru-RU" sz="1600" dirty="0" smtClean="0">
                <a:latin typeface="+mj-lt"/>
              </a:rPr>
              <a:t>дошк</a:t>
            </a:r>
            <a:r>
              <a:rPr lang="ru-RU" sz="1600" dirty="0" smtClean="0"/>
              <a:t>ольников нужны новые  подходы к построению системы практических упражнений </a:t>
            </a:r>
            <a:r>
              <a:rPr lang="ru-RU" sz="1600" dirty="0"/>
              <a:t>по автоматизации и дифференциации  </a:t>
            </a:r>
            <a:r>
              <a:rPr lang="ru-RU" sz="1600" dirty="0" smtClean="0"/>
              <a:t>звуков, тонкой ручной моторики </a:t>
            </a:r>
            <a:r>
              <a:rPr lang="ru-RU" sz="1600" dirty="0"/>
              <a:t>и развития </a:t>
            </a:r>
            <a:r>
              <a:rPr lang="ru-RU" sz="1600" dirty="0" smtClean="0"/>
              <a:t>ВПФ с использованием звуковых планшетов.</a:t>
            </a:r>
            <a:endParaRPr lang="ru-RU" sz="1600" dirty="0"/>
          </a:p>
          <a:p>
            <a:pPr algn="just"/>
            <a:r>
              <a:rPr lang="ru-RU" sz="1600" dirty="0"/>
              <a:t>Подача материала на логопедическом занятии должна быть другой, более </a:t>
            </a:r>
            <a:r>
              <a:rPr lang="ru-RU" sz="1600" dirty="0" smtClean="0"/>
              <a:t>индивидуализированной</a:t>
            </a:r>
            <a:r>
              <a:rPr lang="ru-RU" sz="1600" dirty="0"/>
              <a:t>, и   </a:t>
            </a:r>
            <a:r>
              <a:rPr lang="ru-RU" sz="1600" dirty="0" smtClean="0"/>
              <a:t>игровые </a:t>
            </a:r>
            <a:r>
              <a:rPr lang="ru-RU" sz="1600" dirty="0"/>
              <a:t>технологии помогают решить эту задачу.</a:t>
            </a:r>
          </a:p>
          <a:p>
            <a:pPr algn="just"/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1720840"/>
            <a:ext cx="7787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717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859"/>
    </mc:Choice>
    <mc:Fallback xmlns="">
      <p:transition spd="slow" advTm="24859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30352"/>
            <a:ext cx="8219256" cy="5346920"/>
          </a:xfrm>
        </p:spPr>
        <p:txBody>
          <a:bodyPr>
            <a:normAutofit/>
          </a:bodyPr>
          <a:lstStyle/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200" b="1" dirty="0">
                <a:solidFill>
                  <a:srgbClr val="FF0000"/>
                </a:solidFill>
                <a:latin typeface="Arial" charset="0"/>
              </a:rPr>
              <a:t>Выводы:</a:t>
            </a:r>
            <a:endParaRPr lang="ru-RU" sz="1800" b="1" dirty="0">
              <a:solidFill>
                <a:srgbClr val="FF0000"/>
              </a:solidFill>
              <a:latin typeface="Arial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500" b="1" dirty="0" smtClean="0">
                <a:solidFill>
                  <a:srgbClr val="FF0000"/>
                </a:solidFill>
                <a:latin typeface="Arial Black" pitchFamily="34" charset="0"/>
              </a:rPr>
              <a:t>1.</a:t>
            </a:r>
            <a:r>
              <a:rPr lang="ru-RU" sz="1500" dirty="0" smtClean="0">
                <a:latin typeface="Arial Black" pitchFamily="34" charset="0"/>
                <a:ea typeface="Times New Roman"/>
                <a:cs typeface="Times New Roman"/>
              </a:rPr>
              <a:t>В </a:t>
            </a:r>
            <a:r>
              <a:rPr lang="ru-RU" sz="1500" dirty="0">
                <a:latin typeface="Arial Black" pitchFamily="34" charset="0"/>
                <a:ea typeface="Times New Roman"/>
                <a:cs typeface="Times New Roman"/>
              </a:rPr>
              <a:t>результате экспериментальной работы был собран материал, свидетельствующий о том, что обучение с использованием авторских </a:t>
            </a:r>
            <a:r>
              <a:rPr lang="ru-RU" sz="1500" dirty="0" smtClean="0">
                <a:latin typeface="Arial Black" pitchFamily="34" charset="0"/>
                <a:ea typeface="Times New Roman"/>
                <a:cs typeface="Times New Roman"/>
              </a:rPr>
              <a:t>звуковых планшетов </a:t>
            </a:r>
            <a:r>
              <a:rPr lang="ru-RU" sz="1500" dirty="0">
                <a:latin typeface="Arial Black" pitchFamily="34" charset="0"/>
                <a:ea typeface="Times New Roman"/>
                <a:cs typeface="Times New Roman"/>
              </a:rPr>
              <a:t>может занять прочное место в педагогическом и коррекционном процессе. Авторские игры делают интересными занятия, так как они просто ярко оформлены, но несут очень важное коррекционное значение. Научить ребенка правильно и чисто произносить все звуки родного языка, </a:t>
            </a:r>
            <a:r>
              <a:rPr lang="ru-RU" sz="1500" dirty="0" smtClean="0">
                <a:latin typeface="Arial Black" pitchFamily="34" charset="0"/>
                <a:ea typeface="Times New Roman"/>
                <a:cs typeface="Times New Roman"/>
              </a:rPr>
              <a:t>четко произносить звук </a:t>
            </a:r>
            <a:r>
              <a:rPr lang="ru-RU" sz="1500" dirty="0">
                <a:latin typeface="Arial Black" pitchFamily="34" charset="0"/>
                <a:ea typeface="Times New Roman"/>
                <a:cs typeface="Times New Roman"/>
              </a:rPr>
              <a:t> </a:t>
            </a:r>
            <a:r>
              <a:rPr lang="ru-RU" sz="1500" dirty="0" smtClean="0">
                <a:latin typeface="Arial Black" pitchFamily="34" charset="0"/>
                <a:ea typeface="Times New Roman"/>
                <a:cs typeface="Times New Roman"/>
              </a:rPr>
              <a:t>в словосочетаниях и фразах, </a:t>
            </a:r>
            <a:r>
              <a:rPr lang="ru-RU" sz="1500" dirty="0">
                <a:latin typeface="Arial Black" pitchFamily="34" charset="0"/>
                <a:ea typeface="Times New Roman"/>
                <a:cs typeface="Times New Roman"/>
              </a:rPr>
              <a:t>а также различать все группы звуков.      </a:t>
            </a:r>
            <a:endParaRPr lang="ru-RU" sz="1500" dirty="0">
              <a:latin typeface="Arial Black" pitchFamily="34" charset="0"/>
              <a:ea typeface="Calibri"/>
              <a:cs typeface="Times New Roman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1500" b="1" dirty="0" smtClean="0">
                <a:solidFill>
                  <a:srgbClr val="FF0000"/>
                </a:solidFill>
                <a:latin typeface="Arial Black" pitchFamily="34" charset="0"/>
              </a:rPr>
              <a:t>2.</a:t>
            </a:r>
            <a:r>
              <a:rPr lang="ru-RU" sz="1500" b="1" dirty="0" smtClean="0">
                <a:solidFill>
                  <a:prstClr val="black"/>
                </a:solidFill>
                <a:latin typeface="Arial Black" pitchFamily="34" charset="0"/>
              </a:rPr>
              <a:t>Система </a:t>
            </a:r>
            <a:r>
              <a:rPr lang="ru-RU" sz="1500" b="1" dirty="0">
                <a:solidFill>
                  <a:prstClr val="black"/>
                </a:solidFill>
                <a:latin typeface="Arial Black" pitchFamily="34" charset="0"/>
              </a:rPr>
              <a:t>приемов дифференцированного и индивидуального  </a:t>
            </a:r>
            <a:r>
              <a:rPr lang="ru-RU" sz="1500" b="1" dirty="0">
                <a:solidFill>
                  <a:prstClr val="black"/>
                </a:solidFill>
                <a:latin typeface="Arial Black" pitchFamily="34" charset="0"/>
                <a:cs typeface="FrankRuehl" pitchFamily="34" charset="-79"/>
              </a:rPr>
              <a:t>коррекционного воздействия, в сочетании с традиционными средствами, составляет основу методической технологии логопедической работы с применением  </a:t>
            </a:r>
            <a:r>
              <a:rPr lang="ru-RU" sz="1500" b="1" dirty="0" smtClean="0">
                <a:solidFill>
                  <a:prstClr val="black"/>
                </a:solidFill>
                <a:latin typeface="Arial Black" pitchFamily="34" charset="0"/>
                <a:cs typeface="FrankRuehl" pitchFamily="34" charset="-79"/>
              </a:rPr>
              <a:t>и звуковых планшетов.</a:t>
            </a:r>
            <a:endParaRPr lang="ru-RU" sz="1500" b="1" dirty="0">
              <a:solidFill>
                <a:prstClr val="black"/>
              </a:solidFill>
              <a:latin typeface="Arial Black" pitchFamily="34" charset="0"/>
              <a:cs typeface="FrankRuehl" pitchFamily="34" charset="-79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1500" b="1" dirty="0" smtClean="0">
                <a:solidFill>
                  <a:srgbClr val="FF0000"/>
                </a:solidFill>
                <a:latin typeface="Arial Black" pitchFamily="34" charset="0"/>
                <a:cs typeface="FrankRuehl" pitchFamily="34" charset="-79"/>
              </a:rPr>
              <a:t>3.</a:t>
            </a:r>
            <a:r>
              <a:rPr lang="ru-RU" sz="1500" b="1" dirty="0" smtClean="0">
                <a:solidFill>
                  <a:prstClr val="black"/>
                </a:solidFill>
                <a:latin typeface="Arial Black" pitchFamily="34" charset="0"/>
                <a:cs typeface="FrankRuehl" pitchFamily="34" charset="-79"/>
              </a:rPr>
              <a:t>Результаты </a:t>
            </a:r>
            <a:r>
              <a:rPr lang="ru-RU" sz="1500" b="1" dirty="0">
                <a:solidFill>
                  <a:prstClr val="black"/>
                </a:solidFill>
                <a:latin typeface="Arial Black" pitchFamily="34" charset="0"/>
                <a:cs typeface="FrankRuehl" pitchFamily="34" charset="-79"/>
              </a:rPr>
              <a:t>обучения детей свидетельствуют о том, что новые подходы  игрового логопедического воздействия оптимизируют процесс коррекции звукопроизношения, что в целом содействует гармонизации развития личности , что в свою очередь позволяет добиться повышения качества коррекционного процесса.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71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816" y="298688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Желаем творческих  успехов!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727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76"/>
    </mc:Choice>
    <mc:Fallback xmlns="">
      <p:transition spd="slow" advTm="5876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95338"/>
          </a:xfrm>
        </p:spPr>
        <p:txBody>
          <a:bodyPr/>
          <a:lstStyle/>
          <a:p>
            <a:r>
              <a:rPr lang="ru-RU" sz="3600" b="1" dirty="0" smtClean="0"/>
              <a:t>ЦЕЛЬ 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935163"/>
            <a:ext cx="8462714" cy="3582069"/>
          </a:xfrm>
        </p:spPr>
        <p:txBody>
          <a:bodyPr>
            <a:normAutofit/>
          </a:bodyPr>
          <a:lstStyle/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111115"/>
                </a:solidFill>
                <a:latin typeface="Times New Roman"/>
                <a:ea typeface="Times New Roman"/>
              </a:rPr>
              <a:t>Цель: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коррекция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устной речи дошкольников с помощью  авторских практических  упражнений, направленных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на формирование правильного звукопроизношения и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развитие мелкой моторики.</a:t>
            </a:r>
            <a:endParaRPr lang="ru-RU" dirty="0">
              <a:latin typeface="Times New Roman"/>
              <a:ea typeface="Times New Roman"/>
            </a:endParaRPr>
          </a:p>
          <a:p>
            <a:pPr>
              <a:buFont typeface="Wingdings 2" pitchFamily="18" charset="2"/>
              <a:buNone/>
            </a:pPr>
            <a:endParaRPr lang="ru-RU" sz="32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39"/>
    </mc:Choice>
    <mc:Fallback xmlns="">
      <p:transition spd="slow" advTm="125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058888"/>
          </a:xfrm>
        </p:spPr>
        <p:txBody>
          <a:bodyPr>
            <a:normAutofit fontScale="25000" lnSpcReduction="20000"/>
          </a:bodyPr>
          <a:lstStyle/>
          <a:p>
            <a:pPr fontAlgn="base">
              <a:lnSpc>
                <a:spcPts val="1800"/>
              </a:lnSpc>
              <a:spcAft>
                <a:spcPts val="0"/>
              </a:spcAft>
            </a:pPr>
            <a:r>
              <a:rPr lang="ru-RU" sz="7200" dirty="0">
                <a:solidFill>
                  <a:srgbClr val="111115"/>
                </a:solidFill>
                <a:latin typeface="Times New Roman"/>
                <a:ea typeface="Times New Roman"/>
              </a:rPr>
              <a:t>Задачи:</a:t>
            </a:r>
            <a:endParaRPr lang="ru-RU" sz="7200" dirty="0">
              <a:latin typeface="Times New Roman"/>
              <a:ea typeface="Times New Roman"/>
            </a:endParaRPr>
          </a:p>
          <a:p>
            <a:pPr marL="457200" indent="-228600">
              <a:spcAft>
                <a:spcPts val="0"/>
              </a:spcAft>
            </a:pPr>
            <a:r>
              <a:rPr lang="ru-RU" dirty="0">
                <a:solidFill>
                  <a:srgbClr val="111115"/>
                </a:solidFill>
                <a:latin typeface="Times New Roman"/>
                <a:ea typeface="Times New Roman"/>
              </a:rPr>
              <a:t>• </a:t>
            </a:r>
            <a:r>
              <a:rPr lang="ru-RU" sz="9600" dirty="0">
                <a:solidFill>
                  <a:srgbClr val="111115"/>
                </a:solidFill>
                <a:latin typeface="Times New Roman"/>
                <a:ea typeface="Times New Roman"/>
              </a:rPr>
              <a:t> </a:t>
            </a:r>
            <a:r>
              <a:rPr lang="ru-RU" sz="9600" dirty="0">
                <a:solidFill>
                  <a:srgbClr val="000000"/>
                </a:solidFill>
                <a:latin typeface="Times New Roman"/>
                <a:ea typeface="Times New Roman"/>
              </a:rPr>
              <a:t>Проанализировать состояние проблемы в научно-методической литературе.</a:t>
            </a:r>
            <a:endParaRPr lang="ru-RU" sz="9600" dirty="0">
              <a:latin typeface="Times New Roman"/>
              <a:ea typeface="Times New Roman"/>
            </a:endParaRPr>
          </a:p>
          <a:p>
            <a:pPr marL="457200" indent="-228600">
              <a:spcAft>
                <a:spcPts val="0"/>
              </a:spcAft>
            </a:pPr>
            <a:r>
              <a:rPr lang="ru-RU" sz="9600" dirty="0">
                <a:solidFill>
                  <a:srgbClr val="111115"/>
                </a:solidFill>
                <a:latin typeface="Times New Roman"/>
                <a:ea typeface="Times New Roman"/>
              </a:rPr>
              <a:t>•   </a:t>
            </a:r>
            <a:r>
              <a:rPr lang="ru-RU" sz="9600" dirty="0">
                <a:solidFill>
                  <a:srgbClr val="000000"/>
                </a:solidFill>
                <a:latin typeface="Times New Roman"/>
                <a:ea typeface="Times New Roman"/>
              </a:rPr>
              <a:t>Провести диагностику устной речи и мелкой моторики;</a:t>
            </a:r>
            <a:endParaRPr lang="ru-RU" sz="9600" dirty="0">
              <a:latin typeface="Times New Roman"/>
              <a:ea typeface="Times New Roman"/>
            </a:endParaRPr>
          </a:p>
          <a:p>
            <a:pPr marL="457200" indent="-228600">
              <a:spcAft>
                <a:spcPts val="0"/>
              </a:spcAft>
            </a:pPr>
            <a:r>
              <a:rPr lang="ru-RU" sz="9600" dirty="0">
                <a:solidFill>
                  <a:srgbClr val="000000"/>
                </a:solidFill>
                <a:latin typeface="Times New Roman"/>
                <a:ea typeface="Times New Roman"/>
              </a:rPr>
              <a:t>•   </a:t>
            </a:r>
            <a:r>
              <a:rPr lang="ru-RU" sz="9600" dirty="0">
                <a:solidFill>
                  <a:srgbClr val="111115"/>
                </a:solidFill>
                <a:latin typeface="Times New Roman"/>
                <a:ea typeface="Times New Roman"/>
              </a:rPr>
              <a:t>Усовершенствовать предметно-развивающую среду;</a:t>
            </a:r>
            <a:endParaRPr lang="ru-RU" sz="9600" dirty="0">
              <a:latin typeface="Times New Roman"/>
              <a:ea typeface="Times New Roman"/>
            </a:endParaRPr>
          </a:p>
          <a:p>
            <a:pPr marL="457200" indent="-228600">
              <a:spcAft>
                <a:spcPts val="0"/>
              </a:spcAft>
            </a:pPr>
            <a:r>
              <a:rPr lang="ru-RU" sz="9600" dirty="0">
                <a:solidFill>
                  <a:srgbClr val="000000"/>
                </a:solidFill>
                <a:latin typeface="Times New Roman"/>
                <a:ea typeface="Times New Roman"/>
              </a:rPr>
              <a:t>•   Систематизировать практические игровые упражнения, направленные на развитие руки ребёнка и коррекцию звукопроизношения;</a:t>
            </a:r>
            <a:endParaRPr lang="ru-RU" sz="9600" dirty="0">
              <a:latin typeface="Times New Roman"/>
              <a:ea typeface="Times New Roman"/>
            </a:endParaRPr>
          </a:p>
          <a:p>
            <a:pPr marL="457200" indent="-228600">
              <a:spcAft>
                <a:spcPts val="0"/>
              </a:spcAft>
            </a:pPr>
            <a:r>
              <a:rPr lang="ru-RU" sz="9600" dirty="0">
                <a:solidFill>
                  <a:srgbClr val="000000"/>
                </a:solidFill>
                <a:latin typeface="Times New Roman"/>
                <a:ea typeface="Times New Roman"/>
              </a:rPr>
              <a:t>•  Внести изменения в содержание логопедической работы с детьми, включив в работу нетрадиционные методы   по развитию мелкой моторики;</a:t>
            </a:r>
            <a:endParaRPr lang="ru-RU" sz="9600" dirty="0">
              <a:latin typeface="Times New Roman"/>
              <a:ea typeface="Times New Roman"/>
            </a:endParaRPr>
          </a:p>
          <a:p>
            <a:pPr marL="457200" indent="-228600">
              <a:spcAft>
                <a:spcPts val="0"/>
              </a:spcAft>
            </a:pPr>
            <a:r>
              <a:rPr lang="ru-RU" sz="9600" dirty="0">
                <a:solidFill>
                  <a:srgbClr val="111115"/>
                </a:solidFill>
                <a:latin typeface="Times New Roman"/>
                <a:ea typeface="Times New Roman"/>
              </a:rPr>
              <a:t>•    </a:t>
            </a:r>
            <a:r>
              <a:rPr lang="ru-RU" sz="9600" dirty="0">
                <a:solidFill>
                  <a:srgbClr val="000000"/>
                </a:solidFill>
                <a:latin typeface="Times New Roman"/>
                <a:ea typeface="Times New Roman"/>
              </a:rPr>
              <a:t>Отобрать наиболее эффективные формы взаимодействия с педагогами и родителями по этой проблеме.</a:t>
            </a:r>
            <a:endParaRPr lang="ru-RU" sz="9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2800" dirty="0">
                <a:solidFill>
                  <a:srgbClr val="111115"/>
                </a:solidFill>
                <a:latin typeface="Times New Roman"/>
                <a:ea typeface="Times New Roman"/>
              </a:rPr>
              <a:t> </a:t>
            </a:r>
            <a:endParaRPr lang="ru-RU" sz="12800" dirty="0">
              <a:latin typeface="Times New Roman"/>
              <a:ea typeface="Times New Roman"/>
            </a:endParaRPr>
          </a:p>
          <a:p>
            <a:endParaRPr lang="ru-RU" sz="12300" dirty="0"/>
          </a:p>
        </p:txBody>
      </p:sp>
    </p:spTree>
    <p:extLst>
      <p:ext uri="{BB962C8B-B14F-4D97-AF65-F5344CB8AC3E}">
        <p14:creationId xmlns:p14="http://schemas.microsoft.com/office/powerpoint/2010/main" val="246777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866775"/>
          </a:xfrm>
        </p:spPr>
        <p:txBody>
          <a:bodyPr/>
          <a:lstStyle/>
          <a:p>
            <a:pPr algn="ctr"/>
            <a:r>
              <a:rPr lang="ru-RU" dirty="0" smtClean="0"/>
              <a:t>Задачи: </a:t>
            </a: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457200" y="1484785"/>
            <a:ext cx="8229600" cy="4839816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sz="2400" dirty="0" smtClean="0"/>
              <a:t>    учить детей высказывать свою точку зрения, </a:t>
            </a:r>
          </a:p>
          <a:p>
            <a:pPr algn="just">
              <a:buNone/>
            </a:pPr>
            <a:r>
              <a:rPr lang="ru-RU" sz="2400" dirty="0" smtClean="0"/>
              <a:t>    свои предположения формирование </a:t>
            </a:r>
            <a:r>
              <a:rPr lang="ru-RU" sz="2400" dirty="0"/>
              <a:t>у </a:t>
            </a:r>
            <a:r>
              <a:rPr lang="ru-RU" sz="2400" dirty="0" smtClean="0"/>
              <a:t>детей представлений  </a:t>
            </a:r>
            <a:r>
              <a:rPr lang="ru-RU" sz="2400" dirty="0"/>
              <a:t>о важности </a:t>
            </a:r>
            <a:r>
              <a:rPr lang="ru-RU" sz="2400" dirty="0" smtClean="0"/>
              <a:t>правильного звукопроизношения </a:t>
            </a:r>
            <a:r>
              <a:rPr lang="ru-RU" sz="2400" dirty="0"/>
              <a:t>конструктивного общения друг с другом и </a:t>
            </a:r>
            <a:r>
              <a:rPr lang="ru-RU" sz="2400" dirty="0" smtClean="0"/>
              <a:t>умения </a:t>
            </a:r>
            <a:r>
              <a:rPr lang="ru-RU" sz="2400" dirty="0"/>
              <a:t>договариваться</a:t>
            </a:r>
            <a:r>
              <a:rPr lang="ru-RU" sz="2400" dirty="0" smtClean="0"/>
              <a:t>, - с использованием звуковых планшетов, а также выработка навыков совместной игровой деятельности.</a:t>
            </a:r>
            <a:endParaRPr lang="ru-RU" sz="2400" dirty="0"/>
          </a:p>
          <a:p>
            <a:pPr>
              <a:buNone/>
            </a:pPr>
            <a:r>
              <a:rPr lang="ru-RU" sz="2400" dirty="0"/>
              <a:t>                                  </a:t>
            </a:r>
          </a:p>
          <a:p>
            <a:pPr>
              <a:buNone/>
            </a:pPr>
            <a:r>
              <a:rPr lang="ru-RU" sz="2400" dirty="0"/>
              <a:t>                      </a:t>
            </a:r>
            <a:r>
              <a:rPr lang="ru-RU" sz="2400" dirty="0" smtClean="0"/>
              <a:t>Почему надо уметь слушать инструкцию?                </a:t>
            </a:r>
          </a:p>
          <a:p>
            <a:pPr>
              <a:spcBef>
                <a:spcPct val="0"/>
              </a:spcBef>
              <a:buFont typeface="Wingdings 2" pitchFamily="18" charset="2"/>
              <a:buNone/>
            </a:pPr>
            <a:r>
              <a:rPr lang="ru-RU" sz="2400" dirty="0" smtClean="0"/>
              <a:t>                      Зачем  нужны стрелки на звуковом      планшете? </a:t>
            </a:r>
          </a:p>
          <a:p>
            <a:pPr>
              <a:spcBef>
                <a:spcPct val="0"/>
              </a:spcBef>
              <a:buNone/>
            </a:pPr>
            <a:r>
              <a:rPr lang="ru-RU" sz="2400" dirty="0" smtClean="0"/>
              <a:t>                                                                         </a:t>
            </a:r>
            <a:endParaRPr lang="ru-RU" sz="2400" dirty="0"/>
          </a:p>
          <a:p>
            <a:pPr>
              <a:spcBef>
                <a:spcPct val="0"/>
              </a:spcBef>
              <a:buNone/>
            </a:pPr>
            <a:r>
              <a:rPr lang="ru-RU" sz="2000" dirty="0"/>
              <a:t>                                     </a:t>
            </a:r>
          </a:p>
          <a:p>
            <a:pPr>
              <a:spcBef>
                <a:spcPct val="0"/>
              </a:spcBef>
              <a:buFont typeface="Wingdings 2" pitchFamily="18" charset="2"/>
              <a:buNone/>
            </a:pPr>
            <a:endParaRPr lang="ru-RU" sz="2000" dirty="0" smtClean="0"/>
          </a:p>
          <a:p>
            <a:pPr>
              <a:spcBef>
                <a:spcPct val="0"/>
              </a:spcBef>
              <a:buFont typeface="Wingdings 2" pitchFamily="18" charset="2"/>
              <a:buNone/>
            </a:pPr>
            <a:r>
              <a:rPr lang="ru-RU" sz="2000" dirty="0" smtClean="0"/>
              <a:t>                                         </a:t>
            </a:r>
          </a:p>
          <a:p>
            <a:pPr>
              <a:spcBef>
                <a:spcPct val="0"/>
              </a:spcBef>
              <a:buFont typeface="Wingdings 2" pitchFamily="18" charset="2"/>
              <a:buNone/>
            </a:pPr>
            <a:r>
              <a:rPr lang="ru-RU" sz="2000" dirty="0" smtClean="0"/>
              <a:t>            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43063" y="3954012"/>
            <a:ext cx="717502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/>
              <a:t>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43063" y="4739825"/>
            <a:ext cx="714375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/>
              <a:t>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43063" y="5681662"/>
            <a:ext cx="714375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/>
              <a:t>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070"/>
    </mc:Choice>
    <mc:Fallback xmlns="">
      <p:transition spd="slow" advTm="4307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239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Задачи: </a:t>
            </a:r>
            <a:endParaRPr lang="ru-RU" dirty="0"/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488792" y="1556792"/>
            <a:ext cx="8229600" cy="4610100"/>
          </a:xfrm>
        </p:spPr>
        <p:txBody>
          <a:bodyPr>
            <a:normAutofit/>
          </a:bodyPr>
          <a:lstStyle/>
          <a:p>
            <a:pPr lvl="0"/>
            <a:r>
              <a:rPr lang="ru-RU" sz="2400" dirty="0" smtClean="0"/>
              <a:t>Создать систему авторских практических игровых упражнений с использованием  звуковых планшетов </a:t>
            </a:r>
            <a:r>
              <a:rPr lang="ru-RU" sz="2400" dirty="0"/>
              <a:t>, делая их доступными и понятными детям;</a:t>
            </a:r>
          </a:p>
          <a:p>
            <a:r>
              <a:rPr lang="ru-RU" sz="2400" dirty="0" smtClean="0"/>
              <a:t>формировать готовность у детей  выполнять различные инструкции при этом повышая речевую и моторную активность.</a:t>
            </a:r>
          </a:p>
          <a:p>
            <a:pPr lvl="0">
              <a:spcBef>
                <a:spcPct val="0"/>
              </a:spcBef>
              <a:buNone/>
            </a:pPr>
            <a:r>
              <a:rPr lang="ru-RU" sz="2400" dirty="0" smtClean="0"/>
              <a:t>                          Какая фишка по цвету? </a:t>
            </a:r>
          </a:p>
          <a:p>
            <a:pPr lvl="0">
              <a:spcBef>
                <a:spcPct val="0"/>
              </a:spcBef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Придумай предложение?</a:t>
            </a:r>
          </a:p>
          <a:p>
            <a:pPr lvl="0">
              <a:spcBef>
                <a:spcPct val="0"/>
              </a:spcBef>
              <a:buClr>
                <a:srgbClr val="F07F09"/>
              </a:buCl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Какой звук мы произносим</a:t>
            </a:r>
            <a:r>
              <a:rPr lang="ru-RU" sz="2400" dirty="0">
                <a:solidFill>
                  <a:prstClr val="black"/>
                </a:solidFill>
              </a:rPr>
              <a:t>?</a:t>
            </a:r>
          </a:p>
          <a:p>
            <a:pPr lvl="0">
              <a:spcBef>
                <a:spcPct val="0"/>
              </a:spcBef>
              <a:buNone/>
            </a:pPr>
            <a:r>
              <a:rPr lang="ru-RU" sz="2000" dirty="0" smtClean="0"/>
              <a:t>                                   </a:t>
            </a:r>
          </a:p>
          <a:p>
            <a:pPr>
              <a:buFont typeface="Wingdings 2" pitchFamily="18" charset="2"/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331641" y="4109408"/>
            <a:ext cx="648071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mtClean="0"/>
              <a:t>?</a:t>
            </a:r>
            <a:endParaRPr lang="ru-RU" sz="6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31641" y="4725144"/>
            <a:ext cx="648071" cy="5024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/>
              <a:t>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31641" y="5301208"/>
            <a:ext cx="648071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/>
              <a:t>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102"/>
    </mc:Choice>
    <mc:Fallback xmlns="">
      <p:transition spd="slow" advTm="30102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95338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38"/>
            <a:ext cx="8229600" cy="4538662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/>
              <a:t>обогатить методические возможности организации совместной деятельности педагога и детей, придать ей современный уровень с учетом ФГОС;</a:t>
            </a:r>
          </a:p>
          <a:p>
            <a:pPr lvl="0"/>
            <a:r>
              <a:rPr lang="ru-RU" dirty="0"/>
              <a:t>активизировать речевой  потенциал ребёнка, способствовать воспитанию интереса  к </a:t>
            </a:r>
            <a:r>
              <a:rPr lang="ru-RU" dirty="0" smtClean="0"/>
              <a:t>практическим игровым упражнениям с использованием </a:t>
            </a:r>
            <a:r>
              <a:rPr lang="ru-RU" dirty="0"/>
              <a:t> </a:t>
            </a:r>
            <a:r>
              <a:rPr lang="ru-RU" dirty="0" smtClean="0"/>
              <a:t>звуковых планшетов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                          </a:t>
            </a:r>
            <a:r>
              <a:rPr lang="ru-RU" sz="2000" dirty="0" smtClean="0"/>
              <a:t>Беседы о  звуках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/>
              <a:t>                                 Вопросы </a:t>
            </a:r>
            <a:r>
              <a:rPr lang="ru-RU" sz="2000" dirty="0"/>
              <a:t> </a:t>
            </a:r>
            <a:r>
              <a:rPr lang="ru-RU" sz="2000" dirty="0" smtClean="0"/>
              <a:t>о звуках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/>
              <a:t>                                 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000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800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 </a:t>
            </a:r>
            <a:r>
              <a:rPr lang="ru-RU" sz="1100" dirty="0" smtClean="0"/>
              <a:t> </a:t>
            </a:r>
            <a:endParaRPr lang="ru-RU" sz="900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 развивать логику и умение действовать по алгоритму .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88" y="3789040"/>
            <a:ext cx="85725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/>
              <a:t>!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70"/>
    </mc:Choice>
    <mc:Fallback xmlns="">
      <p:transition spd="slow" advTm="51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500063" y="357188"/>
            <a:ext cx="8229600" cy="642937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/>
              <a:t>Преимущество   </a:t>
            </a:r>
            <a:r>
              <a:rPr lang="ru-RU" sz="1600" dirty="0" smtClean="0"/>
              <a:t>звуковых планшетов</a:t>
            </a:r>
            <a:r>
              <a:rPr lang="ru-RU" sz="1600" b="1" dirty="0" smtClean="0"/>
              <a:t> в коррекционном процессе для детей </a:t>
            </a:r>
            <a:r>
              <a:rPr lang="ru-RU" sz="1600" dirty="0"/>
              <a:t> </a:t>
            </a:r>
            <a:r>
              <a:rPr lang="ru-RU" sz="1600" dirty="0" smtClean="0"/>
              <a:t>5-7 лет с ОВЗ.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6261576"/>
              </p:ext>
            </p:extLst>
          </p:nvPr>
        </p:nvGraphicFramePr>
        <p:xfrm>
          <a:off x="142844" y="1269242"/>
          <a:ext cx="8715436" cy="51601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002"/>
    </mc:Choice>
    <mc:Fallback xmlns="">
      <p:transition spd="slow" advTm="230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8|2.7|1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5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6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2534</TotalTime>
  <Words>1052</Words>
  <Application>Microsoft Office PowerPoint</Application>
  <PresentationFormat>Экран (4:3)</PresentationFormat>
  <Paragraphs>124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1_Поток</vt:lpstr>
      <vt:lpstr>2_Поток</vt:lpstr>
      <vt:lpstr>3_Поток</vt:lpstr>
      <vt:lpstr>Аспект</vt:lpstr>
      <vt:lpstr>Презентация PowerPoint</vt:lpstr>
      <vt:lpstr>АКТУАЛЬНОСТЬ</vt:lpstr>
      <vt:lpstr>АКТУАЛЬНОСТЬ ТЕМЫ</vt:lpstr>
      <vt:lpstr>ЦЕЛЬ :</vt:lpstr>
      <vt:lpstr>Презентация PowerPoint</vt:lpstr>
      <vt:lpstr>Задачи: </vt:lpstr>
      <vt:lpstr>Задачи: </vt:lpstr>
      <vt:lpstr>Задачи:</vt:lpstr>
      <vt:lpstr>Преимущество   звуковых планшетов в коррекционном процессе для детей  5-7 лет с ОВЗ.</vt:lpstr>
      <vt:lpstr>Методы, формы, приемы…</vt:lpstr>
      <vt:lpstr>Требования ФГОС</vt:lpstr>
      <vt:lpstr>ЗВУКОВОЙ ПЛАНШЕТ ЗВУК-Ч</vt:lpstr>
      <vt:lpstr>Презентация PowerPoint</vt:lpstr>
      <vt:lpstr>АЛГОРИТМ ВЫПОЛНЕНИЯ</vt:lpstr>
      <vt:lpstr>АЛГОРИТМ ВЫПОЛНЕНИЯ</vt:lpstr>
      <vt:lpstr>Презентация PowerPoint</vt:lpstr>
      <vt:lpstr>Презентация PowerPoint</vt:lpstr>
      <vt:lpstr>ЗВУКОВОЙ ПЛАНШЕТ.  ЗВУК-ЛЬ</vt:lpstr>
      <vt:lpstr>АЛГОРИТМ ВЫПОЛНЕНИЯ</vt:lpstr>
      <vt:lpstr>АЛГОРИТМ ВЫПОЛНЕНИЯ</vt:lpstr>
      <vt:lpstr>АЛГОРИТМ ВЫПОЛНЕНИЯ</vt:lpstr>
      <vt:lpstr>РЕФЛЕКСИЯ</vt:lpstr>
      <vt:lpstr>Презентация PowerPoint</vt:lpstr>
      <vt:lpstr>Звуковой планшет. Звук Р.   </vt:lpstr>
      <vt:lpstr>«ЗВУКОВЫЕ ПЛАНШЕТЫ</vt:lpstr>
      <vt:lpstr>Презентация PowerPoint</vt:lpstr>
      <vt:lpstr>Результаты коррекционной  деятельности:</vt:lpstr>
      <vt:lpstr>Презентация PowerPoint</vt:lpstr>
      <vt:lpstr>Презентация PowerPoint</vt:lpstr>
      <vt:lpstr>Презентация PowerPoint</vt:lpstr>
      <vt:lpstr> Желаем творческих  успехов!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совместная образовательная деятельность в подготовительной группе «Путешествие на корабле дружбы»</dc:title>
  <dc:creator>Алена</dc:creator>
  <cp:lastModifiedBy>User</cp:lastModifiedBy>
  <cp:revision>235</cp:revision>
  <dcterms:created xsi:type="dcterms:W3CDTF">2014-12-24T05:57:46Z</dcterms:created>
  <dcterms:modified xsi:type="dcterms:W3CDTF">2022-01-19T11:47:48Z</dcterms:modified>
</cp:coreProperties>
</file>