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61" r:id="rId4"/>
    <p:sldId id="268" r:id="rId5"/>
    <p:sldId id="292" r:id="rId6"/>
    <p:sldId id="291" r:id="rId7"/>
    <p:sldId id="270" r:id="rId8"/>
    <p:sldId id="294" r:id="rId9"/>
    <p:sldId id="262" r:id="rId10"/>
    <p:sldId id="260" r:id="rId11"/>
    <p:sldId id="267" r:id="rId12"/>
    <p:sldId id="259" r:id="rId13"/>
    <p:sldId id="272" r:id="rId14"/>
    <p:sldId id="296" r:id="rId15"/>
    <p:sldId id="263" r:id="rId16"/>
    <p:sldId id="264" r:id="rId17"/>
    <p:sldId id="271" r:id="rId18"/>
    <p:sldId id="278" r:id="rId19"/>
    <p:sldId id="258" r:id="rId20"/>
    <p:sldId id="297" r:id="rId21"/>
    <p:sldId id="279" r:id="rId22"/>
    <p:sldId id="265" r:id="rId23"/>
    <p:sldId id="302" r:id="rId24"/>
    <p:sldId id="298" r:id="rId25"/>
    <p:sldId id="299" r:id="rId26"/>
    <p:sldId id="300" r:id="rId27"/>
    <p:sldId id="275" r:id="rId28"/>
    <p:sldId id="305" r:id="rId29"/>
    <p:sldId id="281" r:id="rId30"/>
    <p:sldId id="30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1" autoAdjust="0"/>
    <p:restoredTop sz="86323" autoAdjust="0"/>
  </p:normalViewPr>
  <p:slideViewPr>
    <p:cSldViewPr>
      <p:cViewPr varScale="1">
        <p:scale>
          <a:sx n="70" d="100"/>
          <a:sy n="70" d="100"/>
        </p:scale>
        <p:origin x="-1206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C:\Users\Людмила\Downloads\Фон для презентаций\фон листы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3976" y="-747464"/>
            <a:ext cx="10467976" cy="787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16632" y="-171400"/>
            <a:ext cx="10260632" cy="2304256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детский сад № 17 «Веселые гномики» с.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Небуг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Туапсинский район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69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ВИММЕЛЬБУХ </a:t>
            </a:r>
          </a:p>
          <a:p>
            <a:pPr algn="ctr">
              <a:buFontTx/>
              <a:buChar char="-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решение социального запроса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азвитие речи в коммуникации</a:t>
            </a:r>
          </a:p>
          <a:p>
            <a:pPr marL="0" indent="0" algn="r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читель-логопед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Л.В. Мочалова</a:t>
            </a:r>
          </a:p>
        </p:txBody>
      </p:sp>
    </p:spTree>
    <p:extLst>
      <p:ext uri="{BB962C8B-B14F-4D97-AF65-F5344CB8AC3E}">
        <p14:creationId xmlns:p14="http://schemas.microsoft.com/office/powerpoint/2010/main" val="424519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80506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Программа-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ознакомление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художественной литературой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859216" cy="406531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Задачи: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Воспитывать </a:t>
            </a:r>
            <a:r>
              <a:rPr lang="ru-RU" sz="3000" b="1" dirty="0">
                <a:latin typeface="Times New Roman" pitchFamily="18" charset="0"/>
                <a:ea typeface="Times New Roman"/>
                <a:cs typeface="Times New Roman" pitchFamily="18" charset="0"/>
              </a:rPr>
              <a:t>интерес </a:t>
            </a:r>
            <a:r>
              <a:rPr lang="ru-RU" sz="3000" dirty="0">
                <a:latin typeface="Times New Roman" pitchFamily="18" charset="0"/>
                <a:ea typeface="Times New Roman"/>
                <a:cs typeface="Times New Roman" pitchFamily="18" charset="0"/>
              </a:rPr>
              <a:t>к художественной литературе, </a:t>
            </a:r>
            <a:r>
              <a:rPr lang="ru-RU" sz="3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художественно-литературный вкус.</a:t>
            </a:r>
            <a:endParaRPr lang="ru-RU" sz="3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Развивать</a:t>
            </a:r>
            <a:r>
              <a:rPr lang="ru-RU" sz="3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способность к восприятию </a:t>
            </a:r>
            <a:r>
              <a:rPr lang="ru-RU" sz="3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художественных произведений на слух (понимать и оценивать содержание).</a:t>
            </a:r>
            <a:endParaRPr lang="ru-RU" sz="3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Формировать </a:t>
            </a:r>
            <a:r>
              <a:rPr lang="ru-RU" sz="3000" b="1" dirty="0">
                <a:latin typeface="Times New Roman" pitchFamily="18" charset="0"/>
                <a:ea typeface="Times New Roman"/>
                <a:cs typeface="Times New Roman" pitchFamily="18" charset="0"/>
              </a:rPr>
              <a:t>представления </a:t>
            </a:r>
            <a:r>
              <a:rPr lang="ru-RU" sz="3000" dirty="0">
                <a:latin typeface="Times New Roman" pitchFamily="18" charset="0"/>
                <a:ea typeface="Times New Roman"/>
                <a:cs typeface="Times New Roman" pitchFamily="18" charset="0"/>
              </a:rPr>
              <a:t>о жанрах, композиции, образности языка и пр.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>
              <a:tabLst>
                <a:tab pos="3494088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Реализация задач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книжный уголок для самостоятельного общения с книгой: набор книг возрастной группы, портреты писателей, разные виды театра, иллюстрации к произведениям, раскраски, мозаика 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пециально организованные занятия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ознакомлению с художественной литературой.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21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52928" cy="1143000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практике используем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435280" cy="5256584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 smtClean="0"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Чтение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или рассказывание одного произведения.</a:t>
            </a:r>
            <a:endParaRPr lang="ru-RU" sz="5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Чтение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нескольких произведений, объединённых одной тематикой (о весне, о жизни животных).</a:t>
            </a:r>
            <a:endParaRPr lang="ru-RU" sz="5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50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Объединение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произведений различных видов </a:t>
            </a: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искусства: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Чтение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и рассматривание </a:t>
            </a: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картины.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Чтение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(лучше поэтического произведения) в сочетании с </a:t>
            </a: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музыкой.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Чтение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с использованием наглядного материала</a:t>
            </a: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 с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игрушками;</a:t>
            </a:r>
            <a:endParaRPr lang="ru-RU" sz="5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 с настольным материалом;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 кукольным театром;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 диафильмы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, диапозитивы, </a:t>
            </a: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кинофильмы.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Чтение, как часть, </a:t>
            </a:r>
            <a:r>
              <a:rPr lang="ru-RU" sz="5000" dirty="0">
                <a:latin typeface="Times New Roman" pitchFamily="18" charset="0"/>
                <a:ea typeface="Times New Roman"/>
                <a:cs typeface="Times New Roman" pitchFamily="18" charset="0"/>
              </a:rPr>
              <a:t>иного занятия по развитию речи.</a:t>
            </a:r>
            <a:endParaRPr lang="ru-RU" sz="5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15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ещё мы хотим узнать?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повысит речевую активность ребенка?</a:t>
            </a: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передать речевую инициативу ребенку при работе с книгой?</a:t>
            </a: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Является ли работа с книгой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решением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социального запроса?</a:t>
            </a: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Уместность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энергозатратность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данного педагогического приема?</a:t>
            </a:r>
          </a:p>
          <a:p>
            <a:pPr marL="0" indent="0"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1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1228998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Пример страницы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виммельбуха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16832"/>
            <a:ext cx="6552728" cy="4676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24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Парадокс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для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лучшего развития речи ребенка ему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необходимо,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как можно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чаще,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рассматривать книги, в которых абсолютно нет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слов.</a:t>
            </a:r>
          </a:p>
        </p:txBody>
      </p:sp>
    </p:spTree>
    <p:extLst>
      <p:ext uri="{BB962C8B-B14F-4D97-AF65-F5344CB8AC3E}">
        <p14:creationId xmlns:p14="http://schemas.microsoft.com/office/powerpoint/2010/main" val="57409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Преимущества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30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 </a:t>
            </a:r>
            <a:r>
              <a:rPr lang="ru-RU" sz="3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одной и той же иллюстрации можно выудить множество историй, причем у каждого «чтеца» они будут свои, неповторимые. Тщательно продуманные </a:t>
            </a:r>
            <a:r>
              <a:rPr lang="ru-RU" sz="30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образы.</a:t>
            </a:r>
          </a:p>
          <a:p>
            <a:pPr marL="0" lvl="0" indent="0">
              <a:buNone/>
            </a:pPr>
            <a:r>
              <a:rPr lang="ru-RU" sz="30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Полностью </a:t>
            </a:r>
            <a:r>
              <a:rPr lang="ru-RU" sz="3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задействованное пространство, скрупулезно прорисованные детали создают особую, отличительную атмосферу </a:t>
            </a:r>
            <a:r>
              <a:rPr lang="ru-RU" sz="30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виммельбухов</a:t>
            </a:r>
            <a:r>
              <a:rPr lang="ru-RU" sz="3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3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2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426170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ногообразие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Изменение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Жизненный опыт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363272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Arial"/>
              <a:ea typeface="Calibri"/>
            </a:endParaRP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Arial"/>
              <a:ea typeface="Calibri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Всякий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раз, открывая книгу, можно находить новые взаимосвязи, жизненные ситуации, «подсматривать» за привычками любимых героев,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сравнивать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предполагать развитие событий, знакомиться с новыми словами,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понятиями, взаимосвязями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— и все это в виде увлекательных, сиюминутно рождающихся историй.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2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2514"/>
          </a:xfrm>
        </p:spPr>
        <p:txBody>
          <a:bodyPr/>
          <a:lstStyle/>
          <a:p>
            <a:r>
              <a:rPr lang="ru-RU" sz="3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Виммельбух</a:t>
            </a:r>
            <a:r>
              <a:rPr lang="ru-RU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ea typeface="+mn-ea"/>
                <a:cs typeface="Times New Roman" pitchFamily="18" charset="0"/>
              </a:rPr>
              <a:t>– это кладезь для придумывания историй</a:t>
            </a:r>
            <a:r>
              <a:rPr lang="ru-RU" sz="3200" dirty="0">
                <a:solidFill>
                  <a:srgbClr val="32323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717032"/>
            <a:ext cx="8363272" cy="240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323232"/>
                </a:solidFill>
                <a:latin typeface="PTSerif-Regular"/>
              </a:rPr>
              <a:t> </a:t>
            </a:r>
            <a:endParaRPr lang="ru-RU" dirty="0" smtClean="0">
              <a:solidFill>
                <a:srgbClr val="323232"/>
              </a:solidFill>
              <a:latin typeface="PTSerif-Regular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эта книга полифункциональная и долго живущая. Но прежде всего, это идеальная книга для общения с ребенком</a:t>
            </a:r>
            <a:r>
              <a:rPr lang="ru-RU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71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чего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7971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Arial"/>
              <a:ea typeface="Calibri"/>
            </a:endParaRPr>
          </a:p>
          <a:p>
            <a:pPr marL="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i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Виммельбухи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i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совершенно ненавязчиво </a:t>
            </a:r>
            <a:r>
              <a:rPr lang="ru-RU" sz="4000" i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тренируют</a:t>
            </a:r>
          </a:p>
          <a:p>
            <a:pPr marL="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память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endParaRPr lang="ru-RU" sz="36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внимательность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endParaRPr lang="ru-RU" sz="36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расширяют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словарный запас, </a:t>
            </a:r>
            <a:endParaRPr lang="ru-RU" sz="36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развивают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кругозор, </a:t>
            </a:r>
            <a:endParaRPr lang="ru-RU" sz="36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умение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находить причинно-следственные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связи, развивают коммуникацию через построение диалога, сравнения картинки/персонажа с собой, личным опытом.</a:t>
            </a:r>
          </a:p>
          <a:p>
            <a:pPr marL="400050" lvl="1" indent="0" algn="just"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88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Ключевые позиции темы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996952"/>
            <a:ext cx="8229600" cy="4093915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социальный запрос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виммельбух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88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Календарный план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логопеда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 ли место для этой книги?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ексическая тема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втоматизация звука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846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2376264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Книга-</a:t>
            </a:r>
            <a:r>
              <a:rPr lang="ru-RU" sz="4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гляделка</a:t>
            </a: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объединила решение сразу нескольких коррекционных </a:t>
            </a:r>
            <a:r>
              <a:rPr lang="ru-RU" sz="3000" b="1" dirty="0">
                <a:latin typeface="Times New Roman" pitchFamily="18" charset="0"/>
                <a:ea typeface="+mn-ea"/>
                <a:cs typeface="Times New Roman" pitchFamily="18" charset="0"/>
              </a:rPr>
              <a:t>задач</a:t>
            </a:r>
            <a:r>
              <a:rPr lang="ru-RU" sz="3000" dirty="0">
                <a:solidFill>
                  <a:srgbClr val="333333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endParaRPr lang="ru-RU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автоматизация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звуков;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обогащение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словаря;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грамматического строя и связной речи;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внимания;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ориентировки в пространстве и на листе бумаги.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11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2" y="476672"/>
            <a:ext cx="9102518" cy="6100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33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видит логопед на картинке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страницах </a:t>
            </a:r>
            <a:r>
              <a:rPr lang="ru-RU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виммельбухов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много персонажей и предметов – это существительные, они что-то делают – это глаголы, они имеют цвет, форму и качества, настроения – это прилагательные. Соответственно, это помогает ученику выстроить предложение правильно с точки зрения логики и порядка слов.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37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Фонематический слух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Предикативный словарь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7133686" cy="475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691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216024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Зрительное внимание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Пространственные представления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6" y="1662335"/>
            <a:ext cx="7748688" cy="4401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4942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216024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Знакомство с новыми словами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Формирование семантического поля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132" y="1556792"/>
            <a:ext cx="635573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76851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значит читать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виммельбух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5256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текстоцентричные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люди, блестяще переводим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то, что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видим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форму словесного рассказа. Это же в некотором смысле особый дар. Вряд ли это под силу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ребенку.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Ребенку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надо помогать – обращать его внимание на какие-то детали, помогать формулировать свои впечатления.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8552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Примеры «чтения»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книги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Листать и спонтанно ОПИСЫВАТЬ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увиденное</a:t>
            </a:r>
            <a:endParaRPr lang="ru-RU" sz="64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ОТЫСКИВАТЬ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предметы, героев, детали и </a:t>
            </a:r>
            <a:r>
              <a:rPr lang="ru-RU" sz="6400" dirty="0" err="1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т.д</a:t>
            </a:r>
            <a:endParaRPr lang="en-US" sz="6400" dirty="0" smtClean="0">
              <a:solidFill>
                <a:srgbClr val="333333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НАЗЫВАТЬ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знакомые или заданные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предметы</a:t>
            </a:r>
            <a:r>
              <a:rPr lang="en-US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ОПИСЫВАТЬ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предмет, героя или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события</a:t>
            </a:r>
            <a:endParaRPr lang="ru-RU" sz="6400" dirty="0" smtClean="0">
              <a:solidFill>
                <a:srgbClr val="333333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ОБСУЖДАТЬ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сюжеты и героев книг, их поведение, причинно-следственные связи; </a:t>
            </a:r>
            <a:endParaRPr lang="ru-RU" sz="6400" dirty="0" smtClean="0">
              <a:solidFill>
                <a:srgbClr val="333333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ОТВЕЧАТЬ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вопросы друг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друга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Находить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проговаривать разные ЭМОЦИИ и НАСТРОЕНИЯ персонажей, а также разные ХАРАКТЕРЫ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Искать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описывать разные ПРОФЕССИИ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персонажей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Выделять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СЕМЬИ и называть всех членов семьи, кто кем кому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приходится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Выполнять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придуманные ЗАДАНИЯ НА СЧЁТ и 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ЦВЕТ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Выполнять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ЗАДАНИЯ НА ПАМЯТЬ (целенаправленно запомнить детали на странице/локации и попытаться вспоминать и отвечать на вопросы при закрытой книге</a:t>
            </a: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СРАВНИВАТЬ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ПРОВОДИТЬ АНАЛОГИИ с таким же предметом или событием в РЕАЛЬНОЙ ЖИЗНИ ребёнка (прогулка, приём пищи и т.д.), находить совпадения, различия, общепринятые нормы, искать эти предметы в жизни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Придумывать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разные ЖАНРЫ по событию или с конкретным персонажем: детектив, сказку, мелодраму, комедию и др.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Все </a:t>
            </a:r>
            <a:r>
              <a:rPr lang="ru-RU" sz="6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задания выполнять НА ВРЕМЯ или на «КТО БЫСТРЕЕ», если «читателей» несколько</a:t>
            </a:r>
            <a:endParaRPr lang="ru-RU" sz="6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088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Недостаток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Нет в продаже, продавцы книжных магазинов не знакомы с данным словом…</a:t>
            </a: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Пути выхода из ситуации: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оиск картинного книжного разворота в интернете;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оздание книжного разворота самостоятельно: коллаж на заданную тему, использование электронных продуктов «Конструктор картинок».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15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Социальный запрос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704" y="2132856"/>
            <a:ext cx="8579296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Ослаблены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«социальные возможности личности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»: 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низкая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потребность в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общении - проблема социализации; 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ебенок с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трудом выделяет сверстника в качестве объекта для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взаимодействия;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длительное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время усваивает правила поведения, </a:t>
            </a:r>
            <a:endParaRPr lang="ru-RU" sz="26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проявляет инициативы в организации взаимодействия с окружающими людьми.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83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Виммельбух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является сильным развивающим пособием, которое позволяет также развивать фантазию и логику. 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Такая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книжка не скоро надоест ребенку, поскольку на ее страницах так много различных персонажей и предметов, что их просто нереально сразу все рассмотреть. 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Каждый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раз открывая книгу, вы будете видеть и находить что-то новое для себя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!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Советуем попробовать хотя бы одну книгу-</a:t>
            </a:r>
            <a:r>
              <a:rPr lang="ru-RU" sz="2800" dirty="0" err="1">
                <a:latin typeface="Times New Roman" pitchFamily="18" charset="0"/>
                <a:ea typeface="Calibri"/>
                <a:cs typeface="Times New Roman" pitchFamily="18" charset="0"/>
              </a:rPr>
              <a:t>виммельбух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, чтобы влюбиться и стать их поклонником</a:t>
            </a:r>
            <a:endParaRPr lang="ru-RU" sz="28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01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579296" cy="1224136"/>
          </a:xfrm>
        </p:spPr>
        <p:txBody>
          <a:bodyPr>
            <a:normAutofit fontScale="90000"/>
          </a:bodyPr>
          <a:lstStyle/>
          <a:p>
            <a:pPr lvl="0" algn="r">
              <a:spcBef>
                <a:spcPct val="20000"/>
              </a:spcBef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Анализ процесса социализации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позволяет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представить его содержание в виде структуры,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включающей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ряд взаимосвязанных компонентов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5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5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453650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коммуникативный компонент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  <a:p>
            <a:pPr marL="0" lv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 </a:t>
            </a:r>
            <a:r>
              <a:rPr lang="ru-RU" sz="26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овладение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языком и речью</a:t>
            </a:r>
            <a:endParaRPr lang="ru-RU" sz="2600" b="1" i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познавательный компонент </a:t>
            </a:r>
            <a:endParaRPr lang="ru-RU" sz="26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освоение определенного круга знаний об окружающей действительности</a:t>
            </a:r>
            <a:endParaRPr lang="ru-RU" sz="2600" b="1" i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поведенческий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компонент </a:t>
            </a:r>
          </a:p>
          <a:p>
            <a:pPr marL="0" lv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усвоение индивидуумом модели поведения</a:t>
            </a:r>
            <a:endParaRPr lang="ru-RU" sz="2600" b="1" i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ценностный компонент </a:t>
            </a:r>
            <a:endParaRPr lang="ru-RU" sz="26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отношение индивидуума к ценностям общества</a:t>
            </a:r>
            <a:endParaRPr lang="ru-RU" sz="2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40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592288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Логопедический аспект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реализации социального запроса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40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7" y="3124301"/>
            <a:ext cx="8280919" cy="608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20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овладение языком 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речью</a:t>
            </a:r>
          </a:p>
          <a:p>
            <a:pPr marL="457200" lvl="0" indent="-457200">
              <a:lnSpc>
                <a:spcPct val="120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освоение определенного круга знаний об окружающей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действительности</a:t>
            </a:r>
          </a:p>
          <a:p>
            <a:pPr marL="457200" lvl="0" indent="-457200">
              <a:lnSpc>
                <a:spcPct val="120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усвоение индивидуумом модели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поведения</a:t>
            </a:r>
          </a:p>
          <a:p>
            <a:pPr marL="457200" lvl="0" indent="-457200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отношение индивидуума к ценностям общества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Aft>
                <a:spcPts val="1000"/>
              </a:spcAft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Aft>
                <a:spcPts val="1000"/>
              </a:spcAft>
            </a:pPr>
            <a:endParaRPr lang="ru-RU" sz="2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Aft>
                <a:spcPts val="1000"/>
              </a:spcAft>
            </a:pPr>
            <a:endParaRPr lang="ru-RU" sz="2400" b="1" i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Aft>
                <a:spcPts val="1000"/>
              </a:spcAft>
            </a:pP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Aft>
                <a:spcPts val="1000"/>
              </a:spcAft>
            </a:pPr>
            <a:endParaRPr lang="ru-RU" sz="2800" b="1" i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1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pPr lvl="0" algn="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Педагогическая находка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Arial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Виммельбух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25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wimmelbuch</a:t>
            </a:r>
            <a:r>
              <a:rPr lang="ru-RU" sz="2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— </a:t>
            </a:r>
            <a:br>
              <a:rPr lang="ru-RU" sz="2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«кишащая, изобилующая, мельтешащая книга»)</a:t>
            </a:r>
            <a:br>
              <a:rPr lang="ru-RU" sz="2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solidFill>
                <a:srgbClr val="000000"/>
              </a:solidFill>
              <a:latin typeface="Arial"/>
              <a:ea typeface="Calibri"/>
              <a:cs typeface="Times New Roman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книга-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гляделка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с большим количеством иллюстраций и минимумом текста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них нет привычного сюжета, но обязательно есть тема: в городе, в деревне, на стройке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30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Отличительные особенности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виммельбуха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Количество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разворотов небольшое — 7-10, напечатанных на плотном картоне.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Классический»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виммельбух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достаточно большой, формата А2, однако существуют и более компактные варианты, которые удобно брать с собой в дорогу или на прогулки.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Количество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деталей на страницах просто зашкаливает, буквально каждый сантиметр пространства задействован художником и может принимать участие в какой-то истории.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Здесь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нет единого смыслового центра, сюжетные линии разворачиваются одновременно.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1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Вопросы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коррекционного педагога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ru-RU" dirty="0" smtClean="0"/>
          </a:p>
          <a:p>
            <a:pPr lvl="1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нига и коммуникация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книга и логопедическая коррекция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есто книги в логопедической коррекции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аличие дидактических пособий 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чего нужен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виммельбух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8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мы знаем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методах и приемах работы с книгой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ем, когда происходит работа с книгой?</a:t>
            </a:r>
          </a:p>
          <a:p>
            <a:pPr marL="0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43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953</Words>
  <Application>Microsoft Office PowerPoint</Application>
  <PresentationFormat>Экран (4:3)</PresentationFormat>
  <Paragraphs>162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 Муниципальное бюджетное дошкольное образовательное учреждение  детский сад № 17 «Веселые гномики» с. Небуг муниципального образования Туапсинский район</vt:lpstr>
      <vt:lpstr>Ключевые позиции темы</vt:lpstr>
      <vt:lpstr>Социальный запрос</vt:lpstr>
      <vt:lpstr>     Анализ процесса социализации  позволяет представить его содержание в виде структуры,  включающей ряд взаимосвязанных компонентов.     </vt:lpstr>
      <vt:lpstr> Логопедический аспект  в реализации социального запроса</vt:lpstr>
      <vt:lpstr> Педагогическая находка </vt:lpstr>
      <vt:lpstr>Отличительные особенности виммельбуха</vt:lpstr>
      <vt:lpstr>Вопросы   коррекционного педагога</vt:lpstr>
      <vt:lpstr>Презентация PowerPoint</vt:lpstr>
      <vt:lpstr> Программа-  ознакомление  с художественной литературой </vt:lpstr>
      <vt:lpstr>Реализация задач </vt:lpstr>
      <vt:lpstr>В практике используем</vt:lpstr>
      <vt:lpstr> Что ещё мы хотим узнать?</vt:lpstr>
      <vt:lpstr>Пример страницы  виммельбуха</vt:lpstr>
      <vt:lpstr>Парадокс</vt:lpstr>
      <vt:lpstr>Преимущества</vt:lpstr>
      <vt:lpstr>  Многообразие  Изменение Жизненный опыт </vt:lpstr>
      <vt:lpstr>Виммельбух – это кладезь для придумывания историй.</vt:lpstr>
      <vt:lpstr>Для чего</vt:lpstr>
      <vt:lpstr>Календарный план  логопеда</vt:lpstr>
      <vt:lpstr>  Книга-гляделка объединила решение сразу нескольких коррекционных задач:</vt:lpstr>
      <vt:lpstr>Презентация PowerPoint</vt:lpstr>
      <vt:lpstr>Что видит логопед на картинке</vt:lpstr>
      <vt:lpstr>Фонематический слух Предикативный словарь </vt:lpstr>
      <vt:lpstr>   Зрительное внимание Пространственные представления   </vt:lpstr>
      <vt:lpstr>   Знакомство с новыми словами Формирование семантического поля   </vt:lpstr>
      <vt:lpstr>  Что значит читать  виммельбух </vt:lpstr>
      <vt:lpstr>Примеры «чтения»  книги</vt:lpstr>
      <vt:lpstr>Недостаток</vt:lpstr>
      <vt:lpstr>Актуальность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Муниципальное бюджетное дошкольное образовательное учреждение  детский сад № 17 «Веселые гномики» с. Небуг муниципального образования Туапсинский район</dc:title>
  <dc:creator>Людмила</dc:creator>
  <cp:lastModifiedBy>Людмила</cp:lastModifiedBy>
  <cp:revision>58</cp:revision>
  <dcterms:created xsi:type="dcterms:W3CDTF">2018-02-19T08:59:04Z</dcterms:created>
  <dcterms:modified xsi:type="dcterms:W3CDTF">2022-01-20T08:59:42Z</dcterms:modified>
</cp:coreProperties>
</file>