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6" r:id="rId2"/>
    <p:sldId id="268" r:id="rId3"/>
    <p:sldId id="267" r:id="rId4"/>
    <p:sldId id="269" r:id="rId5"/>
    <p:sldId id="270" r:id="rId6"/>
    <p:sldId id="271" r:id="rId7"/>
    <p:sldId id="276" r:id="rId8"/>
    <p:sldId id="272" r:id="rId9"/>
    <p:sldId id="273" r:id="rId10"/>
    <p:sldId id="274" r:id="rId11"/>
    <p:sldId id="275" r:id="rId12"/>
    <p:sldId id="280" r:id="rId13"/>
    <p:sldId id="281" r:id="rId14"/>
    <p:sldId id="279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7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AD528D64-26A9-442F-A24E-3EF5D9FD9A0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751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5BEFB665-12D9-425D-8BAA-2422E5F20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113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lvl="0" algn="ctr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sz="24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238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/>
          <a:stretch/>
        </a:blip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09.01.2025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detionline.com/helpline/risks" TargetMode="External"/><Relationship Id="rId7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hyperlink" Target="http://fond-detyam.ru/" TargetMode="External"/><Relationship Id="rId4" Type="http://schemas.openxmlformats.org/officeDocument/2006/relationships/hyperlink" Target="http://www.&#1088;&#1072;&#1089;&#1090;&#1080;&#1084;&#1076;&#1077;&#1090;&#1077;&#1081;.&#1088;&#1092;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dik-center.ru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hyperlink" Target="mailto:diagn.prof@bk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538" y="164029"/>
            <a:ext cx="1733462" cy="17609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27857" y="1974391"/>
            <a:ext cx="102048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4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бесконфликтного </a:t>
            </a:r>
            <a:r>
              <a:rPr lang="ru-RU" sz="40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Способы </a:t>
            </a:r>
            <a:r>
              <a:rPr lang="ru-RU" sz="4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выхода из конфликтных ситуаций</a:t>
            </a:r>
            <a:endParaRPr lang="ru-RU" sz="40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4497" y="213485"/>
            <a:ext cx="8164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учреждение, </a:t>
            </a:r>
            <a:r>
              <a:rPr kumimoji="0" lang="ru-RU" sz="1600" b="1" i="0" u="none" strike="noStrike" kern="1200" cap="none" spc="0" normalizeH="0" baseline="0" noProof="0" dirty="0" smtClean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осуществляющее </a:t>
            </a:r>
            <a:r>
              <a:rPr kumimoji="0" lang="ru-RU" sz="1600" b="1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психолого-педагогическую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и медико-социальную </a:t>
            </a:r>
            <a:r>
              <a:rPr kumimoji="0" lang="ru-RU" sz="1600" b="1" i="0" u="none" strike="noStrike" kern="1200" cap="none" spc="0" normalizeH="0" baseline="0" noProof="0" dirty="0" smtClean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r>
              <a:rPr kumimoji="0" lang="en-US" sz="1600" b="1" i="0" u="none" strike="noStrike" kern="1200" cap="none" spc="0" normalizeH="0" baseline="0" noProof="0" dirty="0" smtClean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1600" b="1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диагностики и консультирования» </a:t>
            </a:r>
            <a:r>
              <a:rPr kumimoji="0" lang="ru-RU" sz="1600" b="1" i="0" u="none" strike="noStrike" kern="1200" cap="none" spc="0" normalizeH="0" baseline="0" noProof="0" dirty="0" smtClean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kumimoji="0" lang="ru-RU" sz="1600" b="1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1387" y="5306266"/>
            <a:ext cx="6096000" cy="12578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Сташкевич Е.Р., заместитель директора по методической работе ГБУ «Центр диагностики и консультирования», главный внештатный педагог-психолог системы образования Краснодарского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56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538" y="164029"/>
            <a:ext cx="1733462" cy="17609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5083" y="433122"/>
            <a:ext cx="7581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443" y="2095018"/>
            <a:ext cx="3003495" cy="400861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90769" y="961767"/>
            <a:ext cx="7468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"Яблоко и червячок"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3" y="1693140"/>
            <a:ext cx="2166313" cy="26969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93671" y="2299510"/>
            <a:ext cx="5862830" cy="380411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ответов.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Конкуренция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«Сейчас как упаду на тебя и раздавлю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Избегание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«Вон, посмотри, какая там симпатичная груша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Компромисс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«Ну, хорошо, откуси половинку, остальное оставь моим любимым хозяевам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Приспособление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«Такая, видимо, у меня доля тяжкая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Сотрудничество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«Посмотри, на земле есть уже упавшие яблоки, ты их ешь, они тоже вкусные!»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5284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538" y="164029"/>
            <a:ext cx="1733462" cy="17609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49104" y="334893"/>
            <a:ext cx="835292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построения эффективного общения»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37235" y="1412111"/>
            <a:ext cx="2866664" cy="5078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«Правило трех плюсов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69671" y="2028105"/>
            <a:ext cx="6096000" cy="12732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того чтобы люди хотели с нами общаться, мы сами должны демонстрировать свою готовность общаться с ними. И собеседник должен это видеть. Необходима искренняя, доброжелательная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улыбка!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1317" y="3616215"/>
            <a:ext cx="8495817" cy="12249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Имя человека – это самый сладостный и самый важный для него звук на любом языке. Важно использовать имя-отчество при приветствии. Не просто кивнуть или сказать: «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Здрась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-те!», а «Здравствуйте, Анна Ивановна!». Нам нужно увидеть, что люди к нам прислушиваются, услышав при этом свое имя.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56344" y="5324702"/>
            <a:ext cx="841865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Любой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конфликт разрешаем,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родители и педагоги стремятся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сотрудничеству. Невозможно заставить другого человека идти на компромисс, если он этого не хочет.</a:t>
            </a:r>
            <a:endParaRPr lang="ru-RU" sz="1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083" y="1324427"/>
            <a:ext cx="3130393" cy="208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9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3597" y="251856"/>
            <a:ext cx="1828959" cy="18716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00300" y="332657"/>
            <a:ext cx="82322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экстренной психологической помощи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4638" y="1340768"/>
            <a:ext cx="1200736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Детский телефон доверия:   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8–800–2000–122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консультирование, экстренная и кризисная психологическая помощь для детей в трудной жизненной ситуации, подростков и их родителей.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Бесплатно. Анонимно. Работает круглосуточно.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Телефонная линия «Ребенок в опасности» Следственного комитета РФ: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8–800–200-19-10        8-800-100-12-60#1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их родители, а также все неравнодушные граждане, обладающие информацией о совершенном или готовящемся преступлении против несовершеннолетнего или малолетнего ребенка, могут позвонить по бесплатному круглосуточному номеру телефона.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Бесплатно. Работает круглосуточно.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линия по оказанию помощи родителям: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(800) 444-22-32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Бесплатно. Работает с 08:00 до 20:00 по рабочим дням.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линия Центра экстренной психологической помощи МЧС России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(495) 989-50-50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– по тарифному плану оператора связи. Работает круглосуточно.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линия кризисной психологической помощи на базе Федерального координационного центра по обеспечению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службы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образования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МГППУ: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8-800-600-31-14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Бесплатно. Работает круглосуточно.</a:t>
            </a:r>
          </a:p>
        </p:txBody>
      </p:sp>
    </p:spTree>
    <p:extLst>
      <p:ext uri="{BB962C8B-B14F-4D97-AF65-F5344CB8AC3E}">
        <p14:creationId xmlns:p14="http://schemas.microsoft.com/office/powerpoint/2010/main" val="383784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29962" y="260648"/>
            <a:ext cx="7294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ресурсы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544" y="253208"/>
            <a:ext cx="1828959" cy="18716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8620" y="1129004"/>
            <a:ext cx="1172988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 помощи «Дети ОНЛАЙН»: 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http://detionline.com/helpline/risks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для современных родителей – федеральный портал информационно просветительской поддержки родителей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Растимдетей.рф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://www.растимдетей.рф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поддержки детей,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находящихся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трудной жизненной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ситуации: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http://fond-detyam.ru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8192" y="1838131"/>
            <a:ext cx="5809921" cy="1459739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6" y="4530681"/>
            <a:ext cx="5840964" cy="232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896" y="1721219"/>
            <a:ext cx="3925580" cy="170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86935" y="278145"/>
            <a:ext cx="1832456" cy="173938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568865" y="550798"/>
            <a:ext cx="8771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Государственное бюджетное учреждение,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осуществляющее психолого-педагогическую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и медико-социальную </a:t>
            </a:r>
            <a:r>
              <a:rPr kumimoji="0" lang="ru-RU" sz="2400" b="1" i="0" u="none" strike="noStrike" kern="1200" cap="none" spc="0" normalizeH="0" baseline="0" noProof="0" dirty="0" smtClean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помощь</a:t>
            </a:r>
            <a:r>
              <a:rPr kumimoji="0" lang="en-US" sz="2400" b="1" i="0" u="none" strike="noStrike" kern="1200" cap="none" spc="0" normalizeH="0" baseline="0" noProof="0" dirty="0" smtClean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kumimoji="0" lang="ru-RU" sz="2400" b="1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Центр диагностики и консультирования»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Краснодарского края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5020" y="3768084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сайт учреждения:           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 tooltip="Новая версия сайта"/>
              </a:rPr>
              <a:t>cdik-center.ru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адрес электронной почты: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diagn.prof@bk.ru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контактный телефон:          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(861)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DCEA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992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DCEA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DCEA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66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DCEA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DCEA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73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5DCEAF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236" y="3284667"/>
            <a:ext cx="3901591" cy="293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538" y="164029"/>
            <a:ext cx="1733462" cy="17609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5083" y="433122"/>
            <a:ext cx="7581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409" y="3573439"/>
            <a:ext cx="3459782" cy="26450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23770" y="640009"/>
            <a:ext cx="566293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Родители – первые воспитатели и учителя ребенка, поэтому их роль в формировании его личности огромна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1803" y="1978728"/>
            <a:ext cx="52521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"Яблоко и червячок"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45" y="3454851"/>
            <a:ext cx="3759231" cy="26364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991" y="433122"/>
            <a:ext cx="2441547" cy="274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7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538" y="164029"/>
            <a:ext cx="1733462" cy="17609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94531" y="272223"/>
            <a:ext cx="79992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/>
              </a:rPr>
              <a:t>Конфликт – это…</a:t>
            </a:r>
            <a:endParaRPr lang="ru-RU" sz="5400" b="1" i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6863" y="1421481"/>
            <a:ext cx="6071860" cy="41584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«Конфликт» 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переводе с латинского означает «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столкновение»,  столкновение противоположных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мнений, взглядов,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серьёзное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разногласие,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спор, чреватый осложнениями 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борьбой.</a:t>
            </a:r>
          </a:p>
          <a:p>
            <a:pPr indent="457200" algn="just">
              <a:lnSpc>
                <a:spcPct val="114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всякий раз, когда одна сторона считает, что другая сторона препятствовала или собирается препятствовать достижению целей.</a:t>
            </a:r>
          </a:p>
          <a:p>
            <a:endParaRPr lang="ru-RU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900" y="1609991"/>
            <a:ext cx="39433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538" y="164029"/>
            <a:ext cx="1733462" cy="17609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94531" y="272223"/>
            <a:ext cx="7999244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/>
              </a:rPr>
              <a:t>Четыре стадии прохождения конфликта:</a:t>
            </a:r>
          </a:p>
          <a:p>
            <a:pPr algn="ctr"/>
            <a:endParaRPr lang="ru-RU" sz="5400" b="1" i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03728" y="1924935"/>
            <a:ext cx="7231942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Возникновение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конфликта (появление противоречия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Осознание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данной ситуации как конфликтной хотя бы одной из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сторон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Конфликтное поведение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конфликта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ru-RU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1026" name="Picture 2" descr="Как учителю беседовать с разгневанным родителем? База знаний Ливрез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68" y="1831285"/>
            <a:ext cx="4613195" cy="47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08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538" y="164029"/>
            <a:ext cx="1733462" cy="17609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73200" y="164029"/>
            <a:ext cx="83529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и признаки конфликта:</a:t>
            </a:r>
            <a:endParaRPr lang="ru-RU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81163" y="2337744"/>
            <a:ext cx="5644106" cy="43031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7200" algn="just">
              <a:lnSpc>
                <a:spcPct val="114000"/>
              </a:lnSpc>
            </a:pP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► 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конфликтам между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педагогами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родителями может привести следующее поведение родителей: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lnSpc>
                <a:spcPct val="114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проявление агрессии к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педагогам,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другим родителям;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lnSpc>
                <a:spcPct val="114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истеричные и недовольные высказывания в сторону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руководства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организации;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lnSpc>
                <a:spcPct val="114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постоянные придирки к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педагогу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отрицательная оценка его работы;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lnSpc>
                <a:spcPct val="114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навязывание своей точки зрения, втягивание других родителей 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конфликт, создание группировок, противостоящих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организации;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lnSpc>
                <a:spcPct val="114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завышенное мнение о способностях своего ребенка;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lnSpc>
                <a:spcPct val="114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внимания к ребенку;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lnSpc>
                <a:spcPct val="114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перекладывание ответственности за воспитание ребенка на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образовательную организацию.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937" y="2342645"/>
            <a:ext cx="5430831" cy="43031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7200" algn="just">
              <a:lnSpc>
                <a:spcPct val="114000"/>
              </a:lnSpc>
            </a:pPr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► 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 стороны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педагога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конфликтную ситуацию создают: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lnSpc>
                <a:spcPct val="114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игнорирование мнения и просьб родителей,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 интересов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управлении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классом, группой;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lnSpc>
                <a:spcPct val="114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конфиденциальной информации во вред отдельным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обучающимся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их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родителям;</a:t>
            </a:r>
          </a:p>
          <a:p>
            <a:pPr lvl="0" indent="457200" algn="just">
              <a:lnSpc>
                <a:spcPct val="114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интереса к личностям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родителей;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lnSpc>
                <a:spcPct val="114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некомпетентность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педагога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преподавании своего предмета;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lnSpc>
                <a:spcPct val="114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пренебрежительное отношение к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обучающимся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умышленное занижение оценок — из-за поведения или несогласия с точкой зрения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педагога;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lnSpc>
                <a:spcPct val="114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попадание под влияние отдельных родителей в ущерб интересам остальных.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73200" y="876162"/>
            <a:ext cx="8585338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Любой конфликт негативно сказывается на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обучающемся,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поэтому разрешать проблемную ситуацию нужно как можно быстрее.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Желательно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постараться найти компромисс.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 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не конкурировать, а сотрудничать, чтобы не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навредить ребенку.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1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876" y="295914"/>
            <a:ext cx="1733462" cy="17609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55178" y="295914"/>
            <a:ext cx="89023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разрешения конфликта с </a:t>
            </a: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педагогами, вероятность </a:t>
            </a:r>
            <a: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конфликта </a:t>
            </a: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</a:t>
            </a:r>
            <a: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если:</a:t>
            </a:r>
            <a:endParaRPr lang="ru-RU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303" y="1575821"/>
            <a:ext cx="3522697" cy="41074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4295" y="1387382"/>
            <a:ext cx="86586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и диалог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создает пространство для понимания и взаимного уважения.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к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педагогу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обсуждения проблемной ситуации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57200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выбрать подходящее время и место для беседы </a:t>
            </a: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педагогом.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Уважительный тон общения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вам выразить свои чувства и мысли, не создавая дополнительного напряжения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начать разговор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 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объяснить, что вы хотите разобраться в ситуации ради улучшения учебного процесса. Например, вы можете сказать: «Я хотел бы обсудить одну ситуацию, которая меня беспокоит, чтобы мы оба могли лучше понять друг друга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46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28091" y="151565"/>
            <a:ext cx="82413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разрешения конфликта с педагогами, вероятность конфликта снижается, если: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414" y="80462"/>
            <a:ext cx="1737511" cy="1755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2562" y="1181139"/>
            <a:ext cx="851974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Важность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 своих чувств и мыслей 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Делитесь своими эмоциями. Опишите, как определенные действия или слова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повлияли на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вашего ребенка.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Четкое и конкретное выражение своих мыслей позволит педагогу понять вашу точку зрения и, возможно, скорректировать свои действия. Помните, что открытое общение строится на взаимном уважении, поэтому старайтесь избегать обвинений и нападок.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Использование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я-сообщений»: говорить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своих эмоциях без обвинений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«я-сообщений» заключается в том, чтобы фокусироваться на своих чувствах и переживаниях, а не на действиях другого человека.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 чтобы говорить: «Вы никогда не объясняете материал», можно сказать: «Я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расстроена тем, что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не объясняется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настолько подробно, что бы его было легче усвоить».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подход снижает вероятность конфликта и позволяет собеседнику услышать вас без чувства угрозы.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3412" y="1326927"/>
            <a:ext cx="3048778" cy="465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538" y="164029"/>
            <a:ext cx="1733462" cy="176090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8971" y="1405264"/>
            <a:ext cx="4602867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 конфликта:</a:t>
            </a:r>
          </a:p>
          <a:p>
            <a:pPr lvl="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эмоциональные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ухудшение здоровья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47841" y="3652033"/>
            <a:ext cx="4672314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позитивные последствия конфликта: </a:t>
            </a: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новой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разрядка напряженности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стимулирует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позитивные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прояснить отношения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33080" y="218480"/>
            <a:ext cx="86409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и отрицательные стороны конфликтов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841" y="1405264"/>
            <a:ext cx="4490977" cy="22467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71" y="3901943"/>
            <a:ext cx="4602867" cy="261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6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538" y="164029"/>
            <a:ext cx="1733462" cy="17609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87058" y="334893"/>
            <a:ext cx="87938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видов </a:t>
            </a:r>
            <a:r>
              <a:rPr lang="ru-RU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взаимодействия  </a:t>
            </a:r>
            <a:r>
              <a:rPr lang="ru-RU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конфликтных </a:t>
            </a:r>
            <a:r>
              <a:rPr lang="ru-RU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ситуациях:</a:t>
            </a:r>
            <a:endParaRPr lang="ru-RU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2511" y="5410784"/>
            <a:ext cx="6096000" cy="65864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является стратегией, позволяющей учесть интересы обеих сторон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223" y="1412111"/>
            <a:ext cx="2984653" cy="8262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2511" y="1412111"/>
            <a:ext cx="6096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1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Конкуренция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предполагает сосредоточение внимания только на своих интересах, полное игнорирование интересов партнера.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02511" y="2536937"/>
            <a:ext cx="6096000" cy="6586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indent="449580" algn="just">
              <a:lnSpc>
                <a:spcPct val="115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Избегание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характеризуется отсутствием внимания как к своим интересам, так и к интересам партнера.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2453" y="2422908"/>
            <a:ext cx="2668423" cy="77647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02511" y="3494886"/>
            <a:ext cx="6096000" cy="6586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indent="449580" algn="just">
              <a:lnSpc>
                <a:spcPct val="115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Компромисс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достижение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взаимной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выгоды каждой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стороны, с некоторыми уступками и изменениями.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6223" y="3249152"/>
            <a:ext cx="3848607" cy="102944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02511" y="4452835"/>
            <a:ext cx="6096000" cy="6586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indent="449580" algn="just">
              <a:lnSpc>
                <a:spcPct val="115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Приспособление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предполагает повышенное внимание к интересам другого человека в ущерб собственным.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194" y="4167053"/>
            <a:ext cx="1611089" cy="9164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7625" y="5374161"/>
            <a:ext cx="2602362" cy="99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1479</TotalTime>
  <Words>805</Words>
  <Application>Microsoft Office PowerPoint</Application>
  <DocSecurity>0</DocSecurity>
  <PresentationFormat>Широкоэкранный</PresentationFormat>
  <Paragraphs>121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 New Roman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Колчанов Андрей Викторович</dc:creator>
  <cp:lastModifiedBy>Пользователь</cp:lastModifiedBy>
  <cp:revision>118</cp:revision>
  <cp:lastPrinted>2025-03-25T08:23:05Z</cp:lastPrinted>
  <dcterms:created xsi:type="dcterms:W3CDTF">2025-01-09T09:37:13Z</dcterms:created>
  <dcterms:modified xsi:type="dcterms:W3CDTF">2025-03-25T08:23:25Z</dcterms:modified>
</cp:coreProperties>
</file>