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2C05A6-0332-4167-9BF4-220B080E1855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95C5436-5D0A-4054-A7A8-2A539D7DFA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074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56" y="84676"/>
            <a:ext cx="8806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Социально-психологическая готовность к школе.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644220"/>
            <a:ext cx="85904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Очень важно объяснить и подготовить ребенка к тому что его ждет в школе и желательно доступным для него языком, вовлекать, и открыто отвечать на интересующие ребенка вопросы. Это поможет не только сформирование позитивное отношение и интерес к предстоящей учебе, но и правильное отношение к учителю и другим ученикам, умению быстро и легко устанавливать взаимоотношения.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98" y="4279659"/>
            <a:ext cx="3406808" cy="25592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4005064"/>
            <a:ext cx="56886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Иными словами, это поможет ребенку адаптироваться, подружиться с новым коллективом, научит действовать совместно с другими детьми, уступать и при необходимости защищаться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3. Познавательная готовность ребенка к школе.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Данный аспект означает, что будущий первоклассник должен обладать определенным комплексом знаний и умений, который понадобится для успешного обучения в школе. Итак, что должен знать и уметь ребенок в шесть-семь лет?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0791" l="34375" r="82000">
                        <a14:foregroundMark x1="59375" y1="11111" x2="68625" y2="10546"/>
                        <a14:foregroundMark x1="70500" y1="21092" x2="68875" y2="35970"/>
                        <a14:foregroundMark x1="69000" y1="37288" x2="59875" y2="43503"/>
                        <a14:foregroundMark x1="68500" y1="20151" x2="67500" y2="27684"/>
                        <a14:foregroundMark x1="59875" y1="19586" x2="55125" y2="35405"/>
                        <a14:foregroundMark x1="62125" y1="43503" x2="61625" y2="52731"/>
                        <a14:foregroundMark x1="53625" y1="14689" x2="55000" y2="12053"/>
                        <a14:foregroundMark x1="58375" y1="39925" x2="56375" y2="39925"/>
                        <a14:foregroundMark x1="50875" y1="17891" x2="51375" y2="15066"/>
                        <a14:foregroundMark x1="50875" y1="18832" x2="50375" y2="23164"/>
                        <a14:backgroundMark x1="50125" y1="1507" x2="47375" y2="39171"/>
                        <a14:backgroundMark x1="52875" y1="4896" x2="77375" y2="5650"/>
                        <a14:backgroundMark x1="76000" y1="16573" x2="74625" y2="542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880832"/>
            <a:ext cx="7968331" cy="52889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906" b="98117" l="12625" r="81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0" t="54463" r="18580"/>
          <a:stretch/>
        </p:blipFill>
        <p:spPr>
          <a:xfrm>
            <a:off x="2117998" y="4719399"/>
            <a:ext cx="2960340" cy="219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176" y="115069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</a:t>
            </a:r>
            <a:r>
              <a:rPr lang="ru-RU" sz="2400" b="1" dirty="0" smtClean="0"/>
              <a:t>Внимание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•Заниматься  не отвлекаясь, в течение двадцати-тридцати минут.</a:t>
            </a:r>
          </a:p>
          <a:p>
            <a:r>
              <a:rPr lang="ru-RU" sz="2400" dirty="0" smtClean="0"/>
              <a:t>• Находить сходства и отличия между предметами, картинками.</a:t>
            </a:r>
          </a:p>
          <a:p>
            <a:r>
              <a:rPr lang="ru-RU" sz="2400" dirty="0" smtClean="0"/>
              <a:t>• Уметь выполнять работу по образцу</a:t>
            </a:r>
          </a:p>
          <a:p>
            <a:r>
              <a:rPr lang="ru-RU" sz="2400" dirty="0" smtClean="0"/>
              <a:t>• Легко играть в игры на внимательность, где требуется быстрота реакции. Например, называйте живое существо, но перед игрой обсудите правила: если ребенок услышит домашнее животное, то он должен хлопнуть в ладоши, если дикое – постучать ногами, если птица – помахать руками.</a:t>
            </a:r>
          </a:p>
          <a:p>
            <a:r>
              <a:rPr lang="ru-RU" sz="2400" dirty="0" smtClean="0"/>
              <a:t>2</a:t>
            </a:r>
            <a:r>
              <a:rPr lang="ru-RU" sz="2400" b="1" dirty="0" smtClean="0"/>
              <a:t>) Математика.</a:t>
            </a:r>
          </a:p>
          <a:p>
            <a:r>
              <a:rPr lang="ru-RU" sz="2400" dirty="0" smtClean="0"/>
              <a:t>• Цифры от 0 до 10.</a:t>
            </a:r>
          </a:p>
          <a:p>
            <a:r>
              <a:rPr lang="ru-RU" sz="2400" dirty="0" smtClean="0"/>
              <a:t>• Прямой счет от 1 до 10 и обратный счет от 10 до 1.</a:t>
            </a:r>
          </a:p>
          <a:p>
            <a:r>
              <a:rPr lang="ru-RU" sz="2400" dirty="0" smtClean="0"/>
              <a:t>• Арифметические знаки: « », «-«, «=».</a:t>
            </a:r>
          </a:p>
          <a:p>
            <a:r>
              <a:rPr lang="ru-RU" sz="2400" dirty="0" smtClean="0"/>
              <a:t>• Деление круга, квадрата напополам, четыре части.</a:t>
            </a:r>
          </a:p>
          <a:p>
            <a:r>
              <a:rPr lang="ru-RU" sz="2400" dirty="0" smtClean="0"/>
              <a:t>• Ориентирование в пространстве и на листе бумаги: «справа, слева, вверху, внизу, над, под, за  и т. 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215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000" y="49952"/>
            <a:ext cx="835292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3) </a:t>
            </a:r>
            <a:r>
              <a:rPr lang="ru-RU" sz="2000" b="1" dirty="0" smtClean="0"/>
              <a:t>Память.</a:t>
            </a:r>
          </a:p>
          <a:p>
            <a:r>
              <a:rPr lang="ru-RU" sz="2000" dirty="0" smtClean="0"/>
              <a:t>• Запоминание 10-12 картинок.</a:t>
            </a:r>
          </a:p>
          <a:p>
            <a:r>
              <a:rPr lang="ru-RU" sz="2000" dirty="0" smtClean="0"/>
              <a:t>• Рассказывание по памяти стишков, скороговорок, пословиц, сказок и т.п.</a:t>
            </a:r>
          </a:p>
          <a:p>
            <a:r>
              <a:rPr lang="ru-RU" sz="2000" dirty="0" smtClean="0"/>
              <a:t>• Пересказ  текста из 4-5 предложений.</a:t>
            </a:r>
          </a:p>
          <a:p>
            <a:endParaRPr lang="ru-RU" sz="2000" dirty="0" smtClean="0"/>
          </a:p>
          <a:p>
            <a:r>
              <a:rPr lang="ru-RU" sz="2000" dirty="0" smtClean="0"/>
              <a:t>4) </a:t>
            </a:r>
            <a:r>
              <a:rPr lang="ru-RU" sz="2000" b="1" dirty="0" smtClean="0"/>
              <a:t>Мышление.</a:t>
            </a:r>
          </a:p>
          <a:p>
            <a:r>
              <a:rPr lang="ru-RU" sz="2000" dirty="0" smtClean="0"/>
              <a:t>• Заканчивать предложение, например, «Река широкая, а ручей…», «Суп горячий, а компот…» и т. п.</a:t>
            </a:r>
          </a:p>
          <a:p>
            <a:r>
              <a:rPr lang="ru-RU" sz="2000" dirty="0" smtClean="0"/>
              <a:t>• Находить лишнее слово из группы слов, например, «стол, стул, кровать, сапоги, кресло», «лиса, медведь, волк, собака, заяц» и т. д.</a:t>
            </a:r>
          </a:p>
          <a:p>
            <a:r>
              <a:rPr lang="ru-RU" sz="2000" dirty="0" smtClean="0"/>
              <a:t>• Определять последовательность событий, чтобы сначала, а что – потом.</a:t>
            </a:r>
          </a:p>
          <a:p>
            <a:r>
              <a:rPr lang="ru-RU" sz="2000" dirty="0" smtClean="0"/>
              <a:t>• Находить несоответствия в рисунках, стихах-небылицах.</a:t>
            </a:r>
          </a:p>
          <a:p>
            <a:r>
              <a:rPr lang="ru-RU" sz="2000" dirty="0" smtClean="0"/>
              <a:t>• Складывать </a:t>
            </a:r>
            <a:r>
              <a:rPr lang="ru-RU" sz="2000" dirty="0" err="1" smtClean="0"/>
              <a:t>пазлы</a:t>
            </a:r>
            <a:r>
              <a:rPr lang="ru-RU" sz="2000" dirty="0" smtClean="0"/>
              <a:t> без помощи взрослого.</a:t>
            </a:r>
          </a:p>
          <a:p>
            <a:r>
              <a:rPr lang="ru-RU" sz="2000" dirty="0" smtClean="0"/>
              <a:t>• Сложить из бумаги вместе со взрослым, простой предмет: лодочку, кораблик.</a:t>
            </a:r>
          </a:p>
          <a:p>
            <a:endParaRPr lang="ru-RU" sz="2000" dirty="0" smtClean="0"/>
          </a:p>
          <a:p>
            <a:r>
              <a:rPr lang="ru-RU" sz="2000" dirty="0" smtClean="0"/>
              <a:t>5) </a:t>
            </a:r>
            <a:r>
              <a:rPr lang="ru-RU" sz="2000" b="1" dirty="0" smtClean="0"/>
              <a:t>Мелкая моторика.</a:t>
            </a:r>
          </a:p>
          <a:p>
            <a:r>
              <a:rPr lang="ru-RU" sz="2000" dirty="0" smtClean="0"/>
              <a:t>• Правильно держать в руке ручку, карандаш, кисть и регулировать силу их нажима при письме и рисовании.</a:t>
            </a:r>
          </a:p>
          <a:p>
            <a:r>
              <a:rPr lang="ru-RU" sz="2000" dirty="0" smtClean="0"/>
              <a:t>• Раскрашивать предметы и штриховать их, не выходя за контур.</a:t>
            </a:r>
          </a:p>
          <a:p>
            <a:r>
              <a:rPr lang="ru-RU" sz="2000" dirty="0" smtClean="0"/>
              <a:t>• Вырезать ножницами по линии, нарисованной на бумаге.</a:t>
            </a:r>
          </a:p>
          <a:p>
            <a:r>
              <a:rPr lang="ru-RU" sz="2000" dirty="0" smtClean="0"/>
              <a:t>• Выполнять аппликации.</a:t>
            </a:r>
          </a:p>
        </p:txBody>
      </p:sp>
    </p:spTree>
    <p:extLst>
      <p:ext uri="{BB962C8B-B14F-4D97-AF65-F5344CB8AC3E}">
        <p14:creationId xmlns:p14="http://schemas.microsoft.com/office/powerpoint/2010/main" val="19895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20891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6) Речь.</a:t>
            </a:r>
          </a:p>
          <a:p>
            <a:r>
              <a:rPr lang="ru-RU" sz="2400" dirty="0" smtClean="0"/>
              <a:t>• Составлять предложения из нескольких слов, например, кошка, двор, идти, солнечный зайчик, играть.</a:t>
            </a:r>
          </a:p>
          <a:p>
            <a:r>
              <a:rPr lang="ru-RU" sz="2400" dirty="0" smtClean="0"/>
              <a:t>• Понимать и объяснять смысл пословиц.</a:t>
            </a:r>
          </a:p>
          <a:p>
            <a:r>
              <a:rPr lang="ru-RU" sz="2400" dirty="0" smtClean="0"/>
              <a:t>• Составлять связный рассказ по картинке и серии картинок.</a:t>
            </a:r>
          </a:p>
          <a:p>
            <a:r>
              <a:rPr lang="ru-RU" sz="2400" dirty="0" smtClean="0"/>
              <a:t>• Выразительно рассказывать стихи с правильной интонацией.</a:t>
            </a:r>
          </a:p>
          <a:p>
            <a:r>
              <a:rPr lang="ru-RU" sz="2400" dirty="0" smtClean="0"/>
              <a:t>• Различать в словах буквы и звуки.</a:t>
            </a:r>
          </a:p>
          <a:p>
            <a:endParaRPr lang="ru-RU" sz="2400" dirty="0" smtClean="0"/>
          </a:p>
          <a:p>
            <a:r>
              <a:rPr lang="ru-RU" sz="2400" dirty="0" smtClean="0"/>
              <a:t>7) Окружающий мир.</a:t>
            </a:r>
          </a:p>
          <a:p>
            <a:r>
              <a:rPr lang="ru-RU" sz="2400" dirty="0" smtClean="0"/>
              <a:t>• Знать основные цвета, домашних и диких животных, птиц, деревья, грибы, цветы, овощи, фрукты и так далее.</a:t>
            </a:r>
          </a:p>
          <a:p>
            <a:r>
              <a:rPr lang="ru-RU" sz="2400" dirty="0" smtClean="0"/>
              <a:t>• Называть времена года, явления природы, перелетных и зимующих птиц, месяцы, дни недели, свои фамилию, имя и отчество, имена своих родителей и место их работы, свой город, адрес, какие бывают профессии.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7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/>
              <a:t>Памятки, рекомендации родителям.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79928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Общая ориентация детей в окружающем мире и оценка запаса бытовых знаний, у будущих первоклассников, производится по ответам на следующие вопросы</a:t>
            </a:r>
          </a:p>
          <a:p>
            <a:r>
              <a:rPr lang="ru-RU" sz="2000" dirty="0" smtClean="0"/>
              <a:t>1. Как тебя зовут?</a:t>
            </a:r>
          </a:p>
          <a:p>
            <a:r>
              <a:rPr lang="ru-RU" sz="2000" dirty="0" smtClean="0"/>
              <a:t>2. Сколько тебе лет?</a:t>
            </a:r>
          </a:p>
          <a:p>
            <a:r>
              <a:rPr lang="ru-RU" sz="2000" dirty="0" smtClean="0"/>
              <a:t>3. Как зовут твоих родителей?</a:t>
            </a:r>
          </a:p>
          <a:p>
            <a:r>
              <a:rPr lang="ru-RU" sz="2000" dirty="0" smtClean="0"/>
              <a:t>4. Где они работают и кем?</a:t>
            </a:r>
          </a:p>
          <a:p>
            <a:r>
              <a:rPr lang="ru-RU" sz="2000" dirty="0" smtClean="0"/>
              <a:t>5. Как называется город, в котором ты живёшь?</a:t>
            </a:r>
          </a:p>
          <a:p>
            <a:r>
              <a:rPr lang="ru-RU" sz="2000" dirty="0" smtClean="0"/>
              <a:t>6. Какая река протекает в нашем городе?</a:t>
            </a:r>
          </a:p>
          <a:p>
            <a:r>
              <a:rPr lang="ru-RU" sz="2000" dirty="0" smtClean="0"/>
              <a:t>7. Назови свой домашний адрес.</a:t>
            </a:r>
          </a:p>
          <a:p>
            <a:r>
              <a:rPr lang="ru-RU" sz="2000" dirty="0" smtClean="0"/>
              <a:t>8. Есть ли у тебя сестра, брат?</a:t>
            </a:r>
          </a:p>
          <a:p>
            <a:r>
              <a:rPr lang="ru-RU" sz="2000" dirty="0" smtClean="0"/>
              <a:t>9. Сколько ей (ему) лет?</a:t>
            </a:r>
          </a:p>
          <a:p>
            <a:r>
              <a:rPr lang="ru-RU" sz="2000" dirty="0" smtClean="0"/>
              <a:t>10. На сколько она (он) младше (старше) тебя?</a:t>
            </a:r>
          </a:p>
          <a:p>
            <a:r>
              <a:rPr lang="ru-RU" sz="2000" dirty="0" smtClean="0"/>
              <a:t>11. Каких животных ты знаешь? Какие из них дикие, домашние?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59" b="100000" l="500" r="4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51942" r="51535"/>
          <a:stretch/>
        </p:blipFill>
        <p:spPr>
          <a:xfrm>
            <a:off x="5749871" y="3053166"/>
            <a:ext cx="3037668" cy="291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6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6064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12. В какое время года появляются листья на деревьях, а в какое опадают?</a:t>
            </a:r>
          </a:p>
          <a:p>
            <a:r>
              <a:rPr lang="ru-RU" sz="2800" dirty="0" smtClean="0"/>
              <a:t>13. Как называется то время дня, когда ты просыпаешься, обедаешь, готовишься ко сну?</a:t>
            </a:r>
          </a:p>
          <a:p>
            <a:r>
              <a:rPr lang="ru-RU" sz="2800" dirty="0" smtClean="0"/>
              <a:t>14. Сколько времён года ты знаешь?</a:t>
            </a:r>
          </a:p>
          <a:p>
            <a:r>
              <a:rPr lang="ru-RU" sz="2800" dirty="0" smtClean="0"/>
              <a:t>15. Сколько месяцев в году и как они называются?</a:t>
            </a:r>
          </a:p>
          <a:p>
            <a:r>
              <a:rPr lang="ru-RU" sz="2800" dirty="0" smtClean="0"/>
              <a:t>16. Где правая (левая) рука?</a:t>
            </a:r>
          </a:p>
          <a:p>
            <a:r>
              <a:rPr lang="ru-RU" sz="2800" dirty="0" smtClean="0"/>
              <a:t>17.  Прочти стихотворение.</a:t>
            </a:r>
          </a:p>
          <a:p>
            <a:r>
              <a:rPr lang="ru-RU" sz="2800" dirty="0" smtClean="0"/>
              <a:t>18. Знания математики:</a:t>
            </a:r>
          </a:p>
          <a:p>
            <a:r>
              <a:rPr lang="ru-RU" sz="2800" dirty="0" smtClean="0"/>
              <a:t>- счёт до 10 (20) и обратно</a:t>
            </a:r>
          </a:p>
          <a:p>
            <a:r>
              <a:rPr lang="ru-RU" sz="2800" dirty="0" smtClean="0"/>
              <a:t>- сравнение групп предметов по количеству (больше – меньше)</a:t>
            </a:r>
          </a:p>
          <a:p>
            <a:r>
              <a:rPr lang="ru-RU" sz="2800" dirty="0" smtClean="0"/>
              <a:t>- решение задач на сложение и вычитание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06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Выяснить, есть ли у вашего ребёнка интерес к обучению в школе, помогут следующие вопросы: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132856"/>
            <a:ext cx="59046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Хочешь ли ты пойти в школу?</a:t>
            </a:r>
          </a:p>
          <a:p>
            <a:r>
              <a:rPr lang="ru-RU" sz="2400" dirty="0" smtClean="0"/>
              <a:t>2. Зачем нужно ходить в школу?</a:t>
            </a:r>
          </a:p>
          <a:p>
            <a:r>
              <a:rPr lang="ru-RU" sz="2400" dirty="0" smtClean="0"/>
              <a:t>3. Чем ты будешь заниматься в школе?</a:t>
            </a:r>
          </a:p>
          <a:p>
            <a:r>
              <a:rPr lang="ru-RU" sz="2400" dirty="0" smtClean="0"/>
              <a:t>4. Что такое уроки? Чем на них занимаются?</a:t>
            </a:r>
          </a:p>
          <a:p>
            <a:r>
              <a:rPr lang="ru-RU" sz="2400" dirty="0" smtClean="0"/>
              <a:t>5. Как нужно вести себя на уроках в школе?</a:t>
            </a:r>
          </a:p>
          <a:p>
            <a:r>
              <a:rPr lang="ru-RU" sz="2400" dirty="0" smtClean="0"/>
              <a:t>6. Что такое домашнее задание?</a:t>
            </a:r>
          </a:p>
          <a:p>
            <a:r>
              <a:rPr lang="ru-RU" sz="2400" dirty="0" smtClean="0"/>
              <a:t>7. Зачем нужно выполнять домашнее задание?</a:t>
            </a:r>
          </a:p>
          <a:p>
            <a:r>
              <a:rPr lang="ru-RU" sz="2400" dirty="0" smtClean="0"/>
              <a:t>8. Чем ты будешь заниматься, когда придёшь домой из школы?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581128"/>
            <a:ext cx="3513227" cy="21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Советы родителям по </a:t>
            </a:r>
            <a:r>
              <a:rPr lang="ru-RU" sz="4400" dirty="0"/>
              <a:t>подготовке ребенка к школе: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24823"/>
            <a:ext cx="70773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Не травмируйте ребенка, если он - левша, не переучивайте  с левой руки на правую.</a:t>
            </a:r>
          </a:p>
          <a:p>
            <a:r>
              <a:rPr lang="ru-RU" sz="2800" dirty="0" smtClean="0"/>
              <a:t>2.Уделяйте больше внимания развитию  графо моторных навыков у ребенка (схематичному рисованию предметов, штриховке).</a:t>
            </a:r>
          </a:p>
          <a:p>
            <a:r>
              <a:rPr lang="ru-RU" sz="2800" dirty="0" smtClean="0"/>
              <a:t>3.Уделяйте больше внимания чтению ребёнку на ночь, тем самым вы развиваете у ребёнка умение слушать взрослого.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3" b="98776" l="500" r="96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4125426"/>
            <a:ext cx="3384376" cy="27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1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3472" y="340073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4. Развивайте у ребёнка мелкие мышцы руки: перекладывание мелких игрушек  пальцами, которые держат ручку; расстегивание и застегивание пуговиц; развязывание и завязывание узелков; завязывание и развязывание лент, шнуровок; плетение закладок, ковриков из ниток и так далее.</a:t>
            </a:r>
          </a:p>
          <a:p>
            <a:r>
              <a:rPr lang="ru-RU" sz="2800" dirty="0" smtClean="0"/>
              <a:t>5. Упражняйте ребёнка в делении слов на слоги ( хлопки, отстукивание, </a:t>
            </a:r>
            <a:r>
              <a:rPr lang="ru-RU" sz="2800" dirty="0" err="1" smtClean="0"/>
              <a:t>шагание</a:t>
            </a:r>
            <a:r>
              <a:rPr lang="ru-RU" sz="2800" dirty="0" smtClean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6" b="100000" l="2690" r="100000">
                        <a14:foregroundMark x1="22152" y1="83645" x2="57278" y2="87850"/>
                        <a14:foregroundMark x1="23101" y1="86916" x2="5222" y2="88551"/>
                        <a14:foregroundMark x1="7911" y1="79206" x2="7278" y2="61215"/>
                        <a14:foregroundMark x1="5696" y1="54439" x2="9494" y2="46963"/>
                        <a14:foregroundMark x1="9494" y1="56776" x2="9494" y2="56776"/>
                        <a14:foregroundMark x1="9494" y1="56776" x2="9494" y2="56776"/>
                        <a14:foregroundMark x1="9494" y1="56776" x2="9494" y2="56776"/>
                        <a14:foregroundMark x1="9968" y1="56308" x2="9968" y2="56308"/>
                        <a14:foregroundMark x1="35759" y1="29907" x2="35759" y2="29907"/>
                        <a14:foregroundMark x1="37025" y1="32009" x2="37025" y2="32009"/>
                        <a14:foregroundMark x1="33228" y1="29439" x2="33228" y2="29439"/>
                        <a14:backgroundMark x1="14082" y1="52336" x2="14082" y2="52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08" y="3566986"/>
            <a:ext cx="4248472" cy="28771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136" y="388216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6. Особое внимание следует уделить развитию умения  ребёнка пересказать любимую сказку, рассказ или сочинить собственную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83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«Готовность ребёнка к школе»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671" y="1993474"/>
            <a:ext cx="760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1.Физиологическая готовность ребенка к школе.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7670" y="2649918"/>
            <a:ext cx="78272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2.Психологическая готовность ребенка к школе: включает в себя три компонента: интеллектуальная готовность, личностная и социальная, </a:t>
            </a:r>
          </a:p>
          <a:p>
            <a:r>
              <a:rPr lang="ru-RU" sz="2800" dirty="0" smtClean="0"/>
              <a:t>социально-психологическая </a:t>
            </a:r>
          </a:p>
          <a:p>
            <a:r>
              <a:rPr lang="ru-RU" sz="2800" dirty="0" smtClean="0"/>
              <a:t>готовность.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7671" y="5327574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Познавательная готовность ребенка к школе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97" y="4301311"/>
            <a:ext cx="5040560" cy="241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1.Физиологическая готовность ребенка к школе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85" b="95292" l="9790" r="96224">
                        <a14:foregroundMark x1="52448" y1="88512" x2="60280" y2="87382"/>
                        <a14:foregroundMark x1="81958" y1="87006" x2="87273" y2="87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9648" y="2383253"/>
            <a:ext cx="5461258" cy="4055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9360" y="1916832"/>
            <a:ext cx="7004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пределяется уровнем развития основных функциональных систем организма ребенка и состоянием его здоровья. При формировании и диагностике психологической готовности к школе необходимо учитывать уровень физиологического развития и состояние здоровья ребенка, так как они составляют фундамент школьной деятельности.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41576" y="4628932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Часто болеющие, физически ослабленные учащиеся даже при наличии высокого уровня развития умственных способностей, как правило, испытывают трудности в обучении.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21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000" r="92500">
                        <a14:foregroundMark x1="6300" y1="90541" x2="4200" y2="99850"/>
                        <a14:foregroundMark x1="94700" y1="34685" x2="94700" y2="34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2" y="3438002"/>
            <a:ext cx="3960440" cy="3396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234082"/>
            <a:ext cx="8424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Между тем по данным петербургских ученых у 40-60% детей 6-8-летнего возраста при специальном обследовании выявлены различного вида минимальные мозговые дисфункции (ММД). Значительная часть детей страдают неврозами.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636912"/>
            <a:ext cx="6614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Многочисленные исследования физиологов говорят о том, что в возрасте 5-7 лет происходит существенная перестройка всех физиологических систем детского организма. К началу школьного обучения (к семи годам) эта перестройка еще не закончена, и в школьные годы продолжается активное физиологическое развитие.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530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24" y="311638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Поэтому ученые делают вывод: с одной стороны, по своим функциональным характеристикам организм ребенка 6-7-летнего возраста готов к систематическому школьному обучению, в то же время он очень чувствителен к неблагоприятным воздействиям внешней среды, особенно к чрезмерному умственному и физическому напряжению.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000" r="90889">
                        <a14:foregroundMark x1="63333" y1="38000" x2="67556" y2="44000"/>
                        <a14:foregroundMark x1="52444" y1="20667" x2="59556" y2="29000"/>
                        <a14:foregroundMark x1="36889" y1="22333" x2="23778" y2="52333"/>
                        <a14:foregroundMark x1="47111" y1="96000" x2="80222" y2="93333"/>
                        <a14:foregroundMark x1="22889" y1="61000" x2="29111" y2="62667"/>
                        <a14:foregroundMark x1="23778" y1="56667" x2="23333" y2="56667"/>
                        <a14:foregroundMark x1="34444" y1="22333" x2="30667" y2="33000"/>
                        <a14:foregroundMark x1="27556" y1="41333" x2="24667" y2="46667"/>
                        <a14:foregroundMark x1="28667" y1="36333" x2="28667" y2="36333"/>
                        <a14:backgroundMark x1="77333" y1="28667" x2="89778" y2="7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3462214"/>
            <a:ext cx="7361192" cy="3395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3088" y="3501008"/>
            <a:ext cx="4608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Чем младше ребенок, тем труднее ему справляться со школьными нагрузками, тем выше вероятность появления отклонений в его здоровье.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15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2.Психологическая готовность ребенка к школе: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204864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Включает в себя три компонента: интеллектуальная готовность, личностная и социальная, социально-психологическая готовность.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20746"/>
            <a:ext cx="5599509" cy="27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4439" y="295820"/>
            <a:ext cx="7733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И</a:t>
            </a:r>
            <a:r>
              <a:rPr lang="ru-RU" sz="3600" dirty="0" smtClean="0">
                <a:solidFill>
                  <a:schemeClr val="tx2"/>
                </a:solidFill>
              </a:rPr>
              <a:t>нтеллектуальная готовность к школе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4919" y="942150"/>
            <a:ext cx="78773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Интеллектуальная готовность – следующий компонент психологической готовности ребенка к школе. Уровень интеллектуального развития дошкольника – это количество знаний, объем «умственного инструментария», и его словарный запас. Также, ребенок должен иметь высокую обучаемость – умение выделить учебное задание, и превратить его в самостоятельную цель познавательной деятельности. Дошкольник должен проявлять любознательность и наблюдательность, задача родителей </a:t>
            </a:r>
          </a:p>
          <a:p>
            <a:r>
              <a:rPr lang="ru-RU" sz="2800" dirty="0" smtClean="0"/>
              <a:t>поощрять эти качества.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78" b="97024" l="41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150" y="4049256"/>
            <a:ext cx="3376810" cy="28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81" b="89882" l="5313" r="96667">
                        <a14:foregroundMark x1="85729" y1="61889" x2="77083" y2="40978"/>
                        <a14:foregroundMark x1="86771" y1="53963" x2="87708" y2="61214"/>
                        <a14:foregroundMark x1="81563" y1="67791" x2="88021" y2="66948"/>
                        <a14:foregroundMark x1="90000" y1="40304" x2="90000" y2="40304"/>
                        <a14:foregroundMark x1="82813" y1="23103" x2="82813" y2="23103"/>
                        <a14:foregroundMark x1="56771" y1="23777" x2="65625" y2="29511"/>
                        <a14:foregroundMark x1="54271" y1="31029" x2="65208" y2="28162"/>
                        <a14:foregroundMark x1="63125" y1="39629" x2="62187" y2="25126"/>
                        <a14:foregroundMark x1="67604" y1="30185" x2="61458" y2="23103"/>
                        <a14:foregroundMark x1="53021" y1="31029" x2="53750" y2="2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2" y="4437112"/>
            <a:ext cx="6140112" cy="26178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4249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целом, интеллектуальная готовность ребенка к обучению школе предполагает наличие таких качеств как: дифференциальное восприятие (отличие фигуры и фона), концентрации внимания, аналитическое мышление (осознание связи между явлениями, возможность воспроизвести образец). А также рациональный подход к действительности (ослабление фантазии), логическое запоминание, интерес к знаниям, овладение на слух разговорной речью, способность к пониманию и использованию символов, развитие мелкой моторики и зрительно – двигательной координации. При поступлении в школу важен уровень разговорной речи ребенка. Дети должны правильно выговаривать все буквы и звуки, владеть тембром, высотой и силой голоса.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486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9760" y="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 Личностная и социальная готовность подразумевает следующее: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216" y="1193834"/>
            <a:ext cx="817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Эта готовность выражается в отношении ребенка к школе, учебной деятельности, учителям и самому себе. Здесь следует подчеркнуть важность мотивации ребенка. Готовыми к школьному обучению считаются дети, которых школа привлекает не внешними атрибутами (красивым портфелем, новыми фломастерами, карандашами, тетрадками, учебниками), а возможностью получать новые знания (чему – то научится, что то познать).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048" y="41803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Будущему первокласснику необходимо уметь свободно управлять своим поведением, познавательной деятельностью. Иными словами, ребенок должен иметь развитую учебную мотивацию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7" b="100000" l="10000" r="90000">
                        <a14:foregroundMark x1="44625" y1="8835" x2="55500" y2="8835"/>
                        <a14:foregroundMark x1="39500" y1="14850" x2="45375" y2="6579"/>
                        <a14:foregroundMark x1="47000" y1="6955" x2="53875" y2="6579"/>
                        <a14:foregroundMark x1="69125" y1="20677" x2="68500" y2="4135"/>
                        <a14:foregroundMark x1="24875" y1="77820" x2="25500" y2="73308"/>
                        <a14:foregroundMark x1="23875" y1="78759" x2="24625" y2="76128"/>
                        <a14:foregroundMark x1="26125" y1="68609" x2="26125" y2="68797"/>
                        <a14:foregroundMark x1="79875" y1="98120" x2="63500" y2="98308"/>
                        <a14:foregroundMark x1="81375" y1="97556" x2="86125" y2="98684"/>
                        <a14:foregroundMark x1="82000" y1="95301" x2="84875" y2="95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861048"/>
            <a:ext cx="4229316" cy="28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207</TotalTime>
  <Words>1606</Words>
  <Application>Microsoft Office PowerPoint</Application>
  <PresentationFormat>Экран (4:3)</PresentationFormat>
  <Paragraphs>106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Book Antiqua</vt:lpstr>
      <vt:lpstr>Times New Roman</vt:lpstr>
      <vt:lpstr>Wingdings</vt:lpstr>
      <vt:lpstr>Твердый переплет</vt:lpstr>
      <vt:lpstr>Презентация PowerPoint</vt:lpstr>
      <vt:lpstr>«Готовность ребёнка к школе»</vt:lpstr>
      <vt:lpstr>1.Физиологическая готовность ребенка к школе</vt:lpstr>
      <vt:lpstr>Презентация PowerPoint</vt:lpstr>
      <vt:lpstr>Презентация PowerPoint</vt:lpstr>
      <vt:lpstr>2.Психологическая готовность ребенка к школе: </vt:lpstr>
      <vt:lpstr>Презентация PowerPoint</vt:lpstr>
      <vt:lpstr>Презентация PowerPoint</vt:lpstr>
      <vt:lpstr>Презентация PowerPoint</vt:lpstr>
      <vt:lpstr>Презентация PowerPoint</vt:lpstr>
      <vt:lpstr>3. Познавательная готовность ребенка к школе.</vt:lpstr>
      <vt:lpstr>Презентация PowerPoint</vt:lpstr>
      <vt:lpstr>Презентация PowerPoint</vt:lpstr>
      <vt:lpstr>Презентация PowerPoint</vt:lpstr>
      <vt:lpstr>Памятки, рекомендации родителям.</vt:lpstr>
      <vt:lpstr>Презентация PowerPoint</vt:lpstr>
      <vt:lpstr>Выяснить, есть ли у вашего ребёнка интерес к обучению в школе, помогут следующие вопросы:</vt:lpstr>
      <vt:lpstr>Советы родителям по подготовке ребенка к школе: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Windows User</cp:lastModifiedBy>
  <cp:revision>15</cp:revision>
  <dcterms:created xsi:type="dcterms:W3CDTF">2018-02-08T17:07:47Z</dcterms:created>
  <dcterms:modified xsi:type="dcterms:W3CDTF">2024-09-17T08:14:12Z</dcterms:modified>
</cp:coreProperties>
</file>