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  <p:sldMasterId id="2147483768" r:id="rId3"/>
  </p:sldMasterIdLst>
  <p:notesMasterIdLst>
    <p:notesMasterId r:id="rId16"/>
  </p:notesMasterIdLst>
  <p:sldIdLst>
    <p:sldId id="305" r:id="rId4"/>
    <p:sldId id="306" r:id="rId5"/>
    <p:sldId id="307" r:id="rId6"/>
    <p:sldId id="308" r:id="rId7"/>
    <p:sldId id="309" r:id="rId8"/>
    <p:sldId id="310" r:id="rId9"/>
    <p:sldId id="269" r:id="rId10"/>
    <p:sldId id="270" r:id="rId11"/>
    <p:sldId id="271" r:id="rId12"/>
    <p:sldId id="272" r:id="rId13"/>
    <p:sldId id="311" r:id="rId14"/>
    <p:sldId id="27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6E8FA6E-D87F-48E9-BEF3-563678A929B0}">
          <p14:sldIdLst>
            <p14:sldId id="305"/>
            <p14:sldId id="306"/>
            <p14:sldId id="307"/>
            <p14:sldId id="308"/>
            <p14:sldId id="309"/>
            <p14:sldId id="310"/>
            <p14:sldId id="269"/>
            <p14:sldId id="270"/>
            <p14:sldId id="271"/>
            <p14:sldId id="272"/>
            <p14:sldId id="31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24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8FD9-04B8-4E01-9807-B85C03E007C1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2CB9-ED9C-4CF1-BC06-EA603FD3D1E7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1DDB-9876-4D82-929B-2737A7D43DCE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2424-2D33-48B7-AFAD-7551DC62548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7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0B3-A2F4-43EF-BEC2-1B3B9F5C26E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A6B-EE73-4364-B9A5-D450A26E8E4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6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CE2-047F-4ADD-97E1-59C14F10DCB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03EA-804E-4942-A4B2-C466B1492A7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86D-B158-4ED7-926A-ADDBBE5EDB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601-8F23-4C96-B238-CD4307D1142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7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323C-05C9-4BA9-90CC-98051398B4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6250-3A10-45D9-AC0E-C3B22CB538ED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3A1-AB3C-4B4F-9882-C556F8B058E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8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287E-4C4C-465F-B8BB-73185DFFBAB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5CD-E665-449C-B76E-960B835A1FA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2424-2D33-48B7-AFAD-7551DC62548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0B3-A2F4-43EF-BEC2-1B3B9F5C26E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7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A6B-EE73-4364-B9A5-D450A26E8E4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CE2-047F-4ADD-97E1-59C14F10DCB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03EA-804E-4942-A4B2-C466B1492A7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86D-B158-4ED7-926A-ADDBBE5EDB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9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601-8F23-4C96-B238-CD4307D1142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4802-542D-4DB5-906B-B0E06A2CCF72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323C-05C9-4BA9-90CC-98051398B4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3A1-AB3C-4B4F-9882-C556F8B058E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287E-4C4C-465F-B8BB-73185DFFBAB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2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5CD-E665-449C-B76E-960B835A1FA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2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862C-918E-44A8-8AF1-AE8BA442FAAC}" type="datetime1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E4CF-C23B-4DB5-B0E7-78688EC0CA34}" type="datetime1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792E-F800-4313-87E8-71BCAB9E81D9}" type="datetime1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FC5-B597-47EC-B860-71ED5DDA30B6}" type="datetime1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D10-93BE-4D1E-878F-B9B1921BCEA4}" type="datetime1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74E2-ED96-4C1A-A3EB-504E48234F89}" type="datetime1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12E134-0736-4CD2-A293-0CDA7CAC6924}" type="datetime1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39D07-E851-4D74-A440-D76CF11BC3B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39D07-E851-4D74-A440-D76CF11BC3B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@bk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diagn@bk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59430" y="1883173"/>
            <a:ext cx="64939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500" b="1" cap="small" dirty="0" smtClean="0">
                <a:solidFill>
                  <a:srgbClr val="4E67C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cap="small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b="1" cap="small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создании регионального ресурсного центра по организации комплексного сопровождения детей с расстройствами аутистического спектра</a:t>
            </a: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000" b="1" dirty="0" smtClean="0">
              <a:ln w="1905"/>
              <a:solidFill>
                <a:srgbClr val="212745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араллелограмм 29"/>
          <p:cNvSpPr/>
          <p:nvPr/>
        </p:nvSpPr>
        <p:spPr>
          <a:xfrm>
            <a:off x="798561" y="204070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7899403" y="469213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араллелограмм 28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66302" y="5665378"/>
            <a:ext cx="38352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912" y="347707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407847" y="5237938"/>
            <a:ext cx="4764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Шабанова Елена Николаевна, заместитель директора по организационно-методической работе ГБУ «Центр диагностики и консультирования» КК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57" y="382125"/>
            <a:ext cx="7505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6132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организаций,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отсутствуют специалисты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55743"/>
              </p:ext>
            </p:extLst>
          </p:nvPr>
        </p:nvGraphicFramePr>
        <p:xfrm>
          <a:off x="467544" y="1484784"/>
          <a:ext cx="8352929" cy="4484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009">
                  <a:extLst>
                    <a:ext uri="{9D8B030D-6E8A-4147-A177-3AD203B41FA5}">
                      <a16:colId xmlns:a16="http://schemas.microsoft.com/office/drawing/2014/main" val="3103702066"/>
                    </a:ext>
                  </a:extLst>
                </a:gridCol>
                <a:gridCol w="1875271">
                  <a:extLst>
                    <a:ext uri="{9D8B030D-6E8A-4147-A177-3AD203B41FA5}">
                      <a16:colId xmlns:a16="http://schemas.microsoft.com/office/drawing/2014/main" val="401683333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41112256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1357399819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общеобразовательных организаций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540896874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1, 3, 4, 5, 12, 14, 15, 21, 31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334910719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3, 6, 10, 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003408917"/>
                  </a:ext>
                </a:extLst>
              </a:tr>
              <a:tr h="435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10, 11, 16, 17, 18, 19, 29, 32, 34, 40, 46, 52, 53, 55, 57, 58, 60, 63, 64, 72, 75, 78, 81, 83, 84, 85, 86, 95, 99, 101, 102, 103, 104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1887161028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2, 12, 14, 15, 17, 22, 23, 30, 32, 33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3863884231"/>
                  </a:ext>
                </a:extLst>
              </a:tr>
              <a:tr h="236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143176065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4, 6, 18, 23, 26, 30, 31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4001221472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3, 4, 7, 10, 14, 15, 20, 35, 37, 39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185902567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293431399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4, 5, 7, 8, 11, 13, 14, 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71059506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13, 14, 31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966108322"/>
                  </a:ext>
                </a:extLst>
              </a:tr>
              <a:tr h="223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3, 9, 10, 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469145468"/>
                  </a:ext>
                </a:extLst>
              </a:tr>
              <a:tr h="27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4, 5, 11, 13, 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2873469404"/>
                  </a:ext>
                </a:extLst>
              </a:tr>
              <a:tr h="1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4, 6, 7, 8, 19, 20, 35, 37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val="300924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8640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ресурсным центром по организации комплексного сопровождения детей с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 спектра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0971"/>
            <a:ext cx="8496944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управления образования направляет заявку на проведение мероприятий для образовательных организаций на адрес электронной почты </a:t>
            </a:r>
            <a:r>
              <a:rPr lang="en-US" sz="2000" b="1" dirty="0" err="1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diagn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000" b="1" dirty="0" err="1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bk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dirty="0" err="1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пометкой «РРЦ РАС»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 Шабанова Елена Николаевна, заместитель директора по организационно-методической работе, руководитель РРЦ РАС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онтактный телефон: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(861)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268- 42-93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59376" y="29774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41" y="285344"/>
            <a:ext cx="6125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диагностики и консультирования» Краснодарского края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197350" y="8685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3" y="226998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http://1bezposrednikov.ru/var/uploads/ann/photo/approved/13997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9" y="1769991"/>
            <a:ext cx="5379282" cy="2805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7620310" y="26703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7884368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451173"/>
            <a:ext cx="6984776" cy="1476164"/>
          </a:xfrm>
          <a:prstGeom prst="rect">
            <a:avLst/>
          </a:prstGeom>
          <a:solidFill>
            <a:srgbClr val="D5F4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онтактный телефон: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8(861)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268-42-93</a:t>
            </a: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айт: </a:t>
            </a: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cdik-center.ru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0643" y="5675309"/>
            <a:ext cx="6215396" cy="504056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25" y="159100"/>
            <a:ext cx="8280920" cy="1008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по организации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аутистического спектра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27006"/>
            <a:ext cx="5377138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425" y="1236311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 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образования, науки и молодёжной политики Краснодарского края от 13 августа 2021 г. 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2626 </a:t>
            </a:r>
            <a:endParaRPr lang="ru-RU" sz="2000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Регионального ресурсного центра по организации комплексного сопровождения детей с расстройствами </a:t>
            </a:r>
            <a:endParaRPr lang="ru-RU" sz="2000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 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169" y="3375358"/>
            <a:ext cx="3820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 г. Краснодар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Железнодорожная, 2/1, </a:t>
            </a:r>
            <a:endParaRPr lang="ru-RU" sz="2000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000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этаж, кабинет 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endParaRPr lang="ru-RU" sz="2000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425" y="5156537"/>
            <a:ext cx="8595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Шабанова Елена Николаевна, </a:t>
            </a: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организационно-методической работе, </a:t>
            </a:r>
          </a:p>
          <a:p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+7(861) 268-42-93, электронная почта 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diagn@bk.ru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8424937" cy="8640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виды деятельности 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1180306"/>
            <a:ext cx="848096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Информационно-аналитическая </a:t>
            </a:r>
            <a:r>
              <a:rPr lang="ru-RU" sz="14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400" b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4E67C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актуальной ситуации и отдельных проблем для детей с РАС, их родителей (законных представителей), сложившихся в системе образования Краснодарского края.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предоставления образовательных услуг, психолого-педагогической помощи детям с РАС в Краснодарском крае</a:t>
            </a:r>
            <a:r>
              <a:rPr lang="ru-RU" sz="1400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srgbClr val="4E67C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Организационно-методическое </a:t>
            </a:r>
            <a:r>
              <a:rPr lang="ru-RU" sz="14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образовательных организаций и педагогических работников, осуществляющих образование, воспитание и психолого-педагогическое сопровождение детей с РАС.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консультационной помощи педагогическим работникам по работе с ребёнком с РАС.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семинаров и стажировок для специалистов, осуществляющих образование, воспитание и психолого-педагогическое сопровождение детей с РАС, на базе образовательных организаций, в которых созданы ресурсные классы (группы).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dirty="0">
              <a:solidFill>
                <a:srgbClr val="4E67C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Татьяна Викторовна\Desktop\всеобуч 21.10.2020\faae7b9e95f393bc5c763721858a49721d1d9e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513" y="4156343"/>
            <a:ext cx="2663988" cy="177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30585" y="4077072"/>
            <a:ext cx="597666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8000"/>
            <a:r>
              <a:rPr lang="ru-RU" sz="14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помощь детям с РАС и их родителям (законным        представителям) на базе Центра: </a:t>
            </a:r>
          </a:p>
          <a:p>
            <a:pPr marL="171450" indent="-171450" defTabSz="468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– комплексное обследование ребёнка, выявление особенностей и уровня его развития, адаптации и социализации, уровня сформированности навыков и оценка нарушений в поведении.</a:t>
            </a:r>
          </a:p>
          <a:p>
            <a:pPr marL="171450" indent="-171450" defTabSz="468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помощь – разработка и реализация индивидуальной коррекционной программы работы с ребёнком по результатам комплексного обследования.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 просвещение родителей (законных представителей), воспитывающих детей с РАС.</a:t>
            </a:r>
            <a:endParaRPr lang="ru-RU" sz="1400" dirty="0">
              <a:solidFill>
                <a:srgbClr val="4E67C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640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 с РАС, </a:t>
            </a:r>
            <a: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охваченных </a:t>
            </a:r>
            <a:b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общим </a:t>
            </a:r>
            <a:r>
              <a:rPr lang="ru-RU" sz="2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образованием, на </a:t>
            </a:r>
            <a: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2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54495"/>
              </p:ext>
            </p:extLst>
          </p:nvPr>
        </p:nvGraphicFramePr>
        <p:xfrm>
          <a:off x="395536" y="1196752"/>
          <a:ext cx="8424935" cy="5284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252148373"/>
                    </a:ext>
                  </a:extLst>
                </a:gridCol>
                <a:gridCol w="2348425">
                  <a:extLst>
                    <a:ext uri="{9D8B030D-6E8A-4147-A177-3AD203B41FA5}">
                      <a16:colId xmlns:a16="http://schemas.microsoft.com/office/drawing/2014/main" val="605561902"/>
                    </a:ext>
                  </a:extLst>
                </a:gridCol>
                <a:gridCol w="1217604">
                  <a:extLst>
                    <a:ext uri="{9D8B030D-6E8A-4147-A177-3AD203B41FA5}">
                      <a16:colId xmlns:a16="http://schemas.microsoft.com/office/drawing/2014/main" val="1746227455"/>
                    </a:ext>
                  </a:extLst>
                </a:gridCol>
                <a:gridCol w="1196754">
                  <a:extLst>
                    <a:ext uri="{9D8B030D-6E8A-4147-A177-3AD203B41FA5}">
                      <a16:colId xmlns:a16="http://schemas.microsoft.com/office/drawing/2014/main" val="719209770"/>
                    </a:ext>
                  </a:extLst>
                </a:gridCol>
                <a:gridCol w="1543044">
                  <a:extLst>
                    <a:ext uri="{9D8B030D-6E8A-4147-A177-3AD203B41FA5}">
                      <a16:colId xmlns:a16="http://schemas.microsoft.com/office/drawing/2014/main" val="2630850028"/>
                    </a:ext>
                  </a:extLst>
                </a:gridCol>
                <a:gridCol w="1543044">
                  <a:extLst>
                    <a:ext uri="{9D8B030D-6E8A-4147-A177-3AD203B41FA5}">
                      <a16:colId xmlns:a16="http://schemas.microsoft.com/office/drawing/2014/main" val="766428190"/>
                    </a:ext>
                  </a:extLst>
                </a:gridCol>
              </a:tblGrid>
              <a:tr h="4454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обучающихся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Обучаются в дошкольных организациях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Обучаются в общеобразовательных организациях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68162"/>
                  </a:ext>
                </a:extLst>
              </a:tr>
              <a:tr h="653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специальных (коррекционных)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346581713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1138648025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346574715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1881099656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1742619296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769490819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347163078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4206594133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3125058710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4004277261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4243388709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692012414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504261230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 район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659592209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339873271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929908325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858562552"/>
                  </a:ext>
                </a:extLst>
              </a:tr>
              <a:tr h="22274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4" marR="33814" marT="0" marB="0"/>
                </a:tc>
                <a:extLst>
                  <a:ext uri="{0D108BD9-81ED-4DB2-BD59-A6C34878D82A}">
                    <a16:rowId xmlns:a16="http://schemas.microsoft.com/office/drawing/2014/main" val="206325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образовательной программы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49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36527"/>
              </p:ext>
            </p:extLst>
          </p:nvPr>
        </p:nvGraphicFramePr>
        <p:xfrm>
          <a:off x="323528" y="981726"/>
          <a:ext cx="8568952" cy="5784286"/>
        </p:xfrm>
        <a:graphic>
          <a:graphicData uri="http://schemas.openxmlformats.org/drawingml/2006/table">
            <a:tbl>
              <a:tblPr firstRow="1" firstCol="1" bandRow="1"/>
              <a:tblGrid>
                <a:gridCol w="622741">
                  <a:extLst>
                    <a:ext uri="{9D8B030D-6E8A-4147-A177-3AD203B41FA5}">
                      <a16:colId xmlns:a16="http://schemas.microsoft.com/office/drawing/2014/main" val="2509576980"/>
                    </a:ext>
                  </a:extLst>
                </a:gridCol>
                <a:gridCol w="1721343">
                  <a:extLst>
                    <a:ext uri="{9D8B030D-6E8A-4147-A177-3AD203B41FA5}">
                      <a16:colId xmlns:a16="http://schemas.microsoft.com/office/drawing/2014/main" val="3543546988"/>
                    </a:ext>
                  </a:extLst>
                </a:gridCol>
                <a:gridCol w="622741">
                  <a:extLst>
                    <a:ext uri="{9D8B030D-6E8A-4147-A177-3AD203B41FA5}">
                      <a16:colId xmlns:a16="http://schemas.microsoft.com/office/drawing/2014/main" val="3073413265"/>
                    </a:ext>
                  </a:extLst>
                </a:gridCol>
                <a:gridCol w="705584">
                  <a:extLst>
                    <a:ext uri="{9D8B030D-6E8A-4147-A177-3AD203B41FA5}">
                      <a16:colId xmlns:a16="http://schemas.microsoft.com/office/drawing/2014/main" val="2773191990"/>
                    </a:ext>
                  </a:extLst>
                </a:gridCol>
                <a:gridCol w="701030">
                  <a:extLst>
                    <a:ext uri="{9D8B030D-6E8A-4147-A177-3AD203B41FA5}">
                      <a16:colId xmlns:a16="http://schemas.microsoft.com/office/drawing/2014/main" val="1706601508"/>
                    </a:ext>
                  </a:extLst>
                </a:gridCol>
                <a:gridCol w="661343">
                  <a:extLst>
                    <a:ext uri="{9D8B030D-6E8A-4147-A177-3AD203B41FA5}">
                      <a16:colId xmlns:a16="http://schemas.microsoft.com/office/drawing/2014/main" val="5181704"/>
                    </a:ext>
                  </a:extLst>
                </a:gridCol>
                <a:gridCol w="661343">
                  <a:extLst>
                    <a:ext uri="{9D8B030D-6E8A-4147-A177-3AD203B41FA5}">
                      <a16:colId xmlns:a16="http://schemas.microsoft.com/office/drawing/2014/main" val="4242376232"/>
                    </a:ext>
                  </a:extLst>
                </a:gridCol>
                <a:gridCol w="549723">
                  <a:extLst>
                    <a:ext uri="{9D8B030D-6E8A-4147-A177-3AD203B41FA5}">
                      <a16:colId xmlns:a16="http://schemas.microsoft.com/office/drawing/2014/main" val="1993007262"/>
                    </a:ext>
                  </a:extLst>
                </a:gridCol>
                <a:gridCol w="567347">
                  <a:extLst>
                    <a:ext uri="{9D8B030D-6E8A-4147-A177-3AD203B41FA5}">
                      <a16:colId xmlns:a16="http://schemas.microsoft.com/office/drawing/2014/main" val="420603971"/>
                    </a:ext>
                  </a:extLst>
                </a:gridCol>
                <a:gridCol w="567347">
                  <a:extLst>
                    <a:ext uri="{9D8B030D-6E8A-4147-A177-3AD203B41FA5}">
                      <a16:colId xmlns:a16="http://schemas.microsoft.com/office/drawing/2014/main" val="2377667300"/>
                    </a:ext>
                  </a:extLst>
                </a:gridCol>
                <a:gridCol w="594205">
                  <a:extLst>
                    <a:ext uri="{9D8B030D-6E8A-4147-A177-3AD203B41FA5}">
                      <a16:colId xmlns:a16="http://schemas.microsoft.com/office/drawing/2014/main" val="2329523329"/>
                    </a:ext>
                  </a:extLst>
                </a:gridCol>
                <a:gridCol w="594205">
                  <a:extLst>
                    <a:ext uri="{9D8B030D-6E8A-4147-A177-3AD203B41FA5}">
                      <a16:colId xmlns:a16="http://schemas.microsoft.com/office/drawing/2014/main" val="2121552512"/>
                    </a:ext>
                  </a:extLst>
                </a:gridCol>
              </a:tblGrid>
              <a:tr h="6256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детей с РАС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детей с ЗПР с учётом РАС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детей с УО (ИН) с учётом РАС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с ТМНР 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учётом РАС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с НОДА 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учётом РАС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00394"/>
                  </a:ext>
                </a:extLst>
              </a:tr>
              <a:tr h="454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34348" marR="343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2630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г.-к. Анапа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06904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Армавир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74409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51097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72301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Белоглинский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37882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87697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Динской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11786"/>
                  </a:ext>
                </a:extLst>
              </a:tr>
              <a:tr h="15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Ейский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65684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94818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07717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642737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10845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Новопокровский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41859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816310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057595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24369"/>
                  </a:ext>
                </a:extLst>
              </a:tr>
              <a:tr h="1523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48" marR="3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6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8012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организации,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отсутствуют специалисты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54907"/>
              </p:ext>
            </p:extLst>
          </p:nvPr>
        </p:nvGraphicFramePr>
        <p:xfrm>
          <a:off x="323528" y="1916832"/>
          <a:ext cx="7560840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434328162"/>
                    </a:ext>
                  </a:extLst>
                </a:gridCol>
              </a:tblGrid>
              <a:tr h="220066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Краснодар - 13 ДОО (№ 2, 30, 38, 107, 129, 130, 162, 169, 180, 188, 204, 223, 224);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 – 4 ДОО (№ 10, 11, 13, 16);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 – 3 ДОО (№ 46, 66, 80);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 – 3 ДОО (№ 1, 6, 12);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 – 1 ДОО (№ 16);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 – 1 ДОО (15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02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4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8640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адаптированных основных общеобразовательных программ  начального общего образования обучающихся с РАС в муниципальных общеобразовательных организациях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80637"/>
              </p:ext>
            </p:extLst>
          </p:nvPr>
        </p:nvGraphicFramePr>
        <p:xfrm>
          <a:off x="251522" y="987179"/>
          <a:ext cx="8784974" cy="5678479"/>
        </p:xfrm>
        <a:graphic>
          <a:graphicData uri="http://schemas.openxmlformats.org/drawingml/2006/table">
            <a:tbl>
              <a:tblPr firstRow="1" firstCol="1" bandRow="1"/>
              <a:tblGrid>
                <a:gridCol w="756069">
                  <a:extLst>
                    <a:ext uri="{9D8B030D-6E8A-4147-A177-3AD203B41FA5}">
                      <a16:colId xmlns:a16="http://schemas.microsoft.com/office/drawing/2014/main" val="1088862971"/>
                    </a:ext>
                  </a:extLst>
                </a:gridCol>
                <a:gridCol w="2107401">
                  <a:extLst>
                    <a:ext uri="{9D8B030D-6E8A-4147-A177-3AD203B41FA5}">
                      <a16:colId xmlns:a16="http://schemas.microsoft.com/office/drawing/2014/main" val="3056406760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41684891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578636875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2767028014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3262533982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1811338382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1266876026"/>
                    </a:ext>
                  </a:extLst>
                </a:gridCol>
                <a:gridCol w="756069">
                  <a:extLst>
                    <a:ext uri="{9D8B030D-6E8A-4147-A177-3AD203B41FA5}">
                      <a16:colId xmlns:a16="http://schemas.microsoft.com/office/drawing/2014/main" val="3463320516"/>
                    </a:ext>
                  </a:extLst>
                </a:gridCol>
                <a:gridCol w="629021">
                  <a:extLst>
                    <a:ext uri="{9D8B030D-6E8A-4147-A177-3AD203B41FA5}">
                      <a16:colId xmlns:a16="http://schemas.microsoft.com/office/drawing/2014/main" val="4196293838"/>
                    </a:ext>
                  </a:extLst>
                </a:gridCol>
              </a:tblGrid>
              <a:tr h="6571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НОО РАС,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НОО РАС,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НОО РАС,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НОО РАС, вариант 8.4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10490"/>
                  </a:ext>
                </a:extLst>
              </a:tr>
              <a:tr h="544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МОУО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ПМПК</a:t>
                      </a:r>
                    </a:p>
                  </a:txBody>
                  <a:tcPr marL="44830" marR="448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172013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г.-к. Анапа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69494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Армавир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02029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03311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02832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Белоглинский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513349"/>
                  </a:ext>
                </a:extLst>
              </a:tr>
              <a:tr h="370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540006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Динской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574140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Ейский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90507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03038"/>
                  </a:ext>
                </a:extLst>
              </a:tr>
              <a:tr h="370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18303"/>
                  </a:ext>
                </a:extLst>
              </a:tr>
              <a:tr h="370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470234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11367"/>
                  </a:ext>
                </a:extLst>
              </a:tr>
              <a:tr h="370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Новопокровский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45059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921663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970365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55780"/>
                  </a:ext>
                </a:extLst>
              </a:tr>
              <a:tr h="20903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0" marR="44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4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16632"/>
            <a:ext cx="8568952" cy="136815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адаптированных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общеобразовательных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с учётом психофизического развития ребёнка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в муниципальных общеобразовательных организациях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66874"/>
              </p:ext>
            </p:extLst>
          </p:nvPr>
        </p:nvGraphicFramePr>
        <p:xfrm>
          <a:off x="359532" y="1628800"/>
          <a:ext cx="8568952" cy="448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623">
                  <a:extLst>
                    <a:ext uri="{9D8B030D-6E8A-4147-A177-3AD203B41FA5}">
                      <a16:colId xmlns:a16="http://schemas.microsoft.com/office/drawing/2014/main" val="2736820907"/>
                    </a:ext>
                  </a:extLst>
                </a:gridCol>
                <a:gridCol w="2447635">
                  <a:extLst>
                    <a:ext uri="{9D8B030D-6E8A-4147-A177-3AD203B41FA5}">
                      <a16:colId xmlns:a16="http://schemas.microsoft.com/office/drawing/2014/main" val="1160758824"/>
                    </a:ext>
                  </a:extLst>
                </a:gridCol>
                <a:gridCol w="1257980">
                  <a:extLst>
                    <a:ext uri="{9D8B030D-6E8A-4147-A177-3AD203B41FA5}">
                      <a16:colId xmlns:a16="http://schemas.microsoft.com/office/drawing/2014/main" val="1012956186"/>
                    </a:ext>
                  </a:extLst>
                </a:gridCol>
                <a:gridCol w="1474983">
                  <a:extLst>
                    <a:ext uri="{9D8B030D-6E8A-4147-A177-3AD203B41FA5}">
                      <a16:colId xmlns:a16="http://schemas.microsoft.com/office/drawing/2014/main" val="4187572718"/>
                    </a:ext>
                  </a:extLst>
                </a:gridCol>
                <a:gridCol w="1367562">
                  <a:extLst>
                    <a:ext uri="{9D8B030D-6E8A-4147-A177-3AD203B41FA5}">
                      <a16:colId xmlns:a16="http://schemas.microsoft.com/office/drawing/2014/main" val="2693619578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46233738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 ЗПР,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7.1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 ЗПР,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7.2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 (ИН),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 (ИН),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25253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10192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47797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962121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826330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88172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860081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96501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843416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67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1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адаптированных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общеобразовательных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 обучающихся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в муниципальных общеобразовательных организациях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31804"/>
              </p:ext>
            </p:extLst>
          </p:nvPr>
        </p:nvGraphicFramePr>
        <p:xfrm>
          <a:off x="251521" y="1412778"/>
          <a:ext cx="8568950" cy="4701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622">
                  <a:extLst>
                    <a:ext uri="{9D8B030D-6E8A-4147-A177-3AD203B41FA5}">
                      <a16:colId xmlns:a16="http://schemas.microsoft.com/office/drawing/2014/main" val="2106369465"/>
                    </a:ext>
                  </a:extLst>
                </a:gridCol>
                <a:gridCol w="2447636">
                  <a:extLst>
                    <a:ext uri="{9D8B030D-6E8A-4147-A177-3AD203B41FA5}">
                      <a16:colId xmlns:a16="http://schemas.microsoft.com/office/drawing/2014/main" val="2003699375"/>
                    </a:ext>
                  </a:extLst>
                </a:gridCol>
                <a:gridCol w="1477682">
                  <a:extLst>
                    <a:ext uri="{9D8B030D-6E8A-4147-A177-3AD203B41FA5}">
                      <a16:colId xmlns:a16="http://schemas.microsoft.com/office/drawing/2014/main" val="2826170491"/>
                    </a:ext>
                  </a:extLst>
                </a:gridCol>
                <a:gridCol w="1475898">
                  <a:extLst>
                    <a:ext uri="{9D8B030D-6E8A-4147-A177-3AD203B41FA5}">
                      <a16:colId xmlns:a16="http://schemas.microsoft.com/office/drawing/2014/main" val="4098187123"/>
                    </a:ext>
                  </a:extLst>
                </a:gridCol>
                <a:gridCol w="1329556">
                  <a:extLst>
                    <a:ext uri="{9D8B030D-6E8A-4147-A177-3AD203B41FA5}">
                      <a16:colId xmlns:a16="http://schemas.microsoft.com/office/drawing/2014/main" val="1592484530"/>
                    </a:ext>
                  </a:extLst>
                </a:gridCol>
                <a:gridCol w="1329556">
                  <a:extLst>
                    <a:ext uri="{9D8B030D-6E8A-4147-A177-3AD203B41FA5}">
                      <a16:colId xmlns:a16="http://schemas.microsoft.com/office/drawing/2014/main" val="821703132"/>
                    </a:ext>
                  </a:extLst>
                </a:gridCol>
              </a:tblGrid>
              <a:tr h="793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 (ИН)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129423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1334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865334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896326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469450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427217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095203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207243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61132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689825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501373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744089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98563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092879"/>
                  </a:ext>
                </a:extLst>
              </a:tr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178865"/>
                  </a:ext>
                </a:extLst>
              </a:tr>
              <a:tr h="2555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24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9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3301</TotalTime>
  <Words>1664</Words>
  <Application>Microsoft Office PowerPoint</Application>
  <PresentationFormat>Экран (4:3)</PresentationFormat>
  <Paragraphs>812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Презентация PowerPoint</vt:lpstr>
      <vt:lpstr>   Региональный ресурсный центр по организации комплексного  сопровождения детей с расстройствами аутистического спектра </vt:lpstr>
      <vt:lpstr>            Основные направления и виды деятельности  </vt:lpstr>
      <vt:lpstr>Численность детей с РАС, охваченных  общим образованием, на 1 сентября 2021 г.</vt:lpstr>
      <vt:lpstr>Реализация адаптированной основной образовательной программы дошкольного образования для детей с РАС </vt:lpstr>
      <vt:lpstr>Дошкольные образовательные организации,  в которых отсутствуют специалисты психолого-педагогического сопровождения </vt:lpstr>
      <vt:lpstr>Реализация адаптированных основных общеобразовательных программ  начального общего образования обучающихся с РАС в муниципальных общеобразовательных организациях</vt:lpstr>
      <vt:lpstr>Реализация адаптированных основных общеобразовательных программ  начального общего образования с учётом психофизического развития ребёнка  с РАС в муниципальных общеобразовательных организациях</vt:lpstr>
      <vt:lpstr>Реализация адаптированных основных общеобразовательных программ  основного и среднего общего образования обучающихся  с РАС в муниципальных общеобразовательных организациях</vt:lpstr>
      <vt:lpstr>Общеобразовательные организаций,  в которых отсутствуют специалисты  психолого-педагогического сопровождения</vt:lpstr>
      <vt:lpstr>Взаимодействие  с региональным ресурсным центром по организации комплексного сопровождения детей с расстройствами аутистического спектра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Пользователь</cp:lastModifiedBy>
  <cp:revision>276</cp:revision>
  <cp:lastPrinted>2016-10-28T09:22:46Z</cp:lastPrinted>
  <dcterms:created xsi:type="dcterms:W3CDTF">2014-12-22T09:35:09Z</dcterms:created>
  <dcterms:modified xsi:type="dcterms:W3CDTF">2021-12-09T06:40:31Z</dcterms:modified>
</cp:coreProperties>
</file>