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8" r:id="rId4"/>
    <p:sldId id="258" r:id="rId5"/>
    <p:sldId id="284" r:id="rId6"/>
    <p:sldId id="285" r:id="rId7"/>
    <p:sldId id="291" r:id="rId8"/>
    <p:sldId id="260" r:id="rId9"/>
    <p:sldId id="289" r:id="rId10"/>
    <p:sldId id="261" r:id="rId11"/>
    <p:sldId id="262" r:id="rId12"/>
    <p:sldId id="307" r:id="rId13"/>
    <p:sldId id="308" r:id="rId14"/>
    <p:sldId id="263" r:id="rId15"/>
    <p:sldId id="267" r:id="rId16"/>
    <p:sldId id="269" r:id="rId17"/>
    <p:sldId id="270" r:id="rId18"/>
    <p:sldId id="271" r:id="rId19"/>
    <p:sldId id="273" r:id="rId20"/>
    <p:sldId id="309" r:id="rId21"/>
    <p:sldId id="274" r:id="rId22"/>
    <p:sldId id="275" r:id="rId23"/>
    <p:sldId id="277" r:id="rId24"/>
    <p:sldId id="293" r:id="rId25"/>
    <p:sldId id="294" r:id="rId26"/>
    <p:sldId id="303" r:id="rId27"/>
    <p:sldId id="301" r:id="rId28"/>
    <p:sldId id="299" r:id="rId29"/>
    <p:sldId id="310" r:id="rId30"/>
    <p:sldId id="295" r:id="rId31"/>
    <p:sldId id="298" r:id="rId32"/>
    <p:sldId id="297" r:id="rId33"/>
    <p:sldId id="296" r:id="rId34"/>
    <p:sldId id="30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5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81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949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8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1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94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10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36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7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3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49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3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0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8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98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9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112E04C-3848-4DF0-A8BC-D05406925A34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248AAAE-DBA5-4CF9-A66B-9AB2E8F7D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018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415637"/>
            <a:ext cx="8001000" cy="3241964"/>
          </a:xfrm>
        </p:spPr>
        <p:txBody>
          <a:bodyPr>
            <a:normAutofit/>
          </a:bodyPr>
          <a:lstStyle/>
          <a:p>
            <a:r>
              <a:rPr lang="ru-RU" dirty="0"/>
              <a:t>Формирование осознанного чтения у детей с трудностями в обучении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981796"/>
            <a:ext cx="6400800" cy="229591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ru-RU" dirty="0" smtClean="0">
                <a:solidFill>
                  <a:srgbClr val="002060"/>
                </a:solidFill>
              </a:rPr>
              <a:t>Коррекция трудностей понимания прочитанного. Развитие отдельных компонентов речи. </a:t>
            </a:r>
            <a:endParaRPr lang="ru-RU" dirty="0" smtClean="0"/>
          </a:p>
          <a:p>
            <a:pPr>
              <a:lnSpc>
                <a:spcPct val="110000"/>
              </a:lnSpc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Ейского филиала ГБУ КК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диагностики и консультирования»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Плионсковская Раиса Григорьевна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83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46186"/>
            <a:ext cx="10058400" cy="6945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Закрепление навыков </a:t>
            </a:r>
            <a:r>
              <a:rPr lang="ru-RU" dirty="0" err="1" smtClean="0"/>
              <a:t>звуко</a:t>
            </a:r>
            <a:r>
              <a:rPr lang="ru-RU" dirty="0" smtClean="0"/>
              <a:t>-слогового анализа и синтеза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277" y="1178168"/>
            <a:ext cx="11034346" cy="544244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Придумать слова с определенным количеством звуков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Добавить или изменить букву, чтобы получилось новое слово (порт-спорт, сон-сок)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rgbClr val="002060"/>
                </a:solidFill>
              </a:rPr>
              <a:t>П</a:t>
            </a:r>
            <a:r>
              <a:rPr lang="ru-RU" sz="2200" dirty="0" smtClean="0">
                <a:solidFill>
                  <a:srgbClr val="002060"/>
                </a:solidFill>
              </a:rPr>
              <a:t>ридумать слова из букв заданного слова (ТРАКТОР: кот, рот, рак, торт и т.д.)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Определить количество слогов в слове, их последовательность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Составить слово из заданных слогов (ка, </a:t>
            </a:r>
            <a:r>
              <a:rPr lang="ru-RU" sz="2200" dirty="0" err="1" smtClean="0">
                <a:solidFill>
                  <a:srgbClr val="002060"/>
                </a:solidFill>
              </a:rPr>
              <a:t>сум</a:t>
            </a:r>
            <a:r>
              <a:rPr lang="ru-RU" sz="2200" dirty="0" smtClean="0">
                <a:solidFill>
                  <a:srgbClr val="002060"/>
                </a:solidFill>
              </a:rPr>
              <a:t>- сумка; </a:t>
            </a:r>
            <a:r>
              <a:rPr lang="ru-RU" sz="2200" dirty="0" err="1" smtClean="0">
                <a:solidFill>
                  <a:srgbClr val="002060"/>
                </a:solidFill>
              </a:rPr>
              <a:t>ле</a:t>
            </a:r>
            <a:r>
              <a:rPr lang="ru-RU" sz="2200" dirty="0" smtClean="0">
                <a:solidFill>
                  <a:srgbClr val="002060"/>
                </a:solidFill>
              </a:rPr>
              <a:t>, фон, те – телефон.)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Какой добавить слог, чтоб получилось новое слово  (рак – барак, пар – парик)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Переставить слоги, чтоб получилось новое слово (сосна – насос)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Отхлопать (отстучать) слово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200" dirty="0" smtClean="0">
                <a:solidFill>
                  <a:srgbClr val="002060"/>
                </a:solidFill>
              </a:rPr>
              <a:t>Определить пропущенный слог в слове ( ко..</a:t>
            </a:r>
            <a:r>
              <a:rPr lang="ru-RU" sz="2200" dirty="0" err="1" smtClean="0">
                <a:solidFill>
                  <a:srgbClr val="002060"/>
                </a:solidFill>
              </a:rPr>
              <a:t>ва</a:t>
            </a:r>
            <a:r>
              <a:rPr lang="ru-RU" sz="2200" dirty="0" smtClean="0">
                <a:solidFill>
                  <a:srgbClr val="002060"/>
                </a:solidFill>
              </a:rPr>
              <a:t>, </a:t>
            </a:r>
            <a:r>
              <a:rPr lang="ru-RU" sz="2200" dirty="0" err="1" smtClean="0">
                <a:solidFill>
                  <a:srgbClr val="002060"/>
                </a:solidFill>
              </a:rPr>
              <a:t>ма</a:t>
            </a:r>
            <a:r>
              <a:rPr lang="ru-RU" sz="2200" dirty="0" smtClean="0">
                <a:solidFill>
                  <a:srgbClr val="002060"/>
                </a:solidFill>
              </a:rPr>
              <a:t>..на)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0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708" y="131885"/>
            <a:ext cx="10471638" cy="1195753"/>
          </a:xfrm>
        </p:spPr>
        <p:txBody>
          <a:bodyPr/>
          <a:lstStyle/>
          <a:p>
            <a:r>
              <a:rPr lang="ru-RU" dirty="0" smtClean="0"/>
              <a:t>уточнение значений синтаксических конструкций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2707" y="1537855"/>
            <a:ext cx="10559721" cy="3275214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2060"/>
                </a:solidFill>
              </a:rPr>
              <a:t>Составление фраз и предложений по картинкам и схемам с использованием:</a:t>
            </a:r>
          </a:p>
          <a:p>
            <a:pPr marL="342900" indent="-342900">
              <a:buFontTx/>
              <a:buChar char="-"/>
            </a:pPr>
            <a:r>
              <a:rPr lang="ru-RU" sz="1800" b="1" dirty="0" smtClean="0">
                <a:solidFill>
                  <a:srgbClr val="002060"/>
                </a:solidFill>
              </a:rPr>
              <a:t>простых конструкций</a:t>
            </a:r>
          </a:p>
          <a:p>
            <a:pPr marL="342900" indent="-342900">
              <a:buFontTx/>
              <a:buChar char="-"/>
            </a:pPr>
            <a:endParaRPr lang="ru-RU" sz="18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18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b="1" dirty="0" smtClean="0">
                <a:solidFill>
                  <a:srgbClr val="002060"/>
                </a:solidFill>
              </a:rPr>
              <a:t>конструкций с простыми ( в, на , под) и сложными (из-за, из-под) предлогами</a:t>
            </a:r>
            <a:endParaRPr lang="ru-RU" sz="180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800" b="1" dirty="0">
                <a:solidFill>
                  <a:srgbClr val="002060"/>
                </a:solidFill>
              </a:rPr>
              <a:t>с</a:t>
            </a:r>
            <a:r>
              <a:rPr lang="ru-RU" sz="1800" b="1" dirty="0" smtClean="0">
                <a:solidFill>
                  <a:srgbClr val="002060"/>
                </a:solidFill>
              </a:rPr>
              <a:t>ложных конструкций</a:t>
            </a:r>
          </a:p>
          <a:p>
            <a:pPr marL="342900" indent="-342900">
              <a:buFontTx/>
              <a:buChar char="-"/>
            </a:pPr>
            <a:endParaRPr lang="ru-RU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74" y="4621876"/>
            <a:ext cx="7032567" cy="1862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55" y="2078182"/>
            <a:ext cx="3459047" cy="1670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15" y="2161309"/>
            <a:ext cx="3320241" cy="158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27" y="1306624"/>
            <a:ext cx="6189423" cy="30741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115" y="512264"/>
            <a:ext cx="7567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146194">
                    <a:lumMod val="75000"/>
                  </a:srgbClr>
                </a:solidFill>
              </a:rPr>
              <a:t>Соотнесение частей предложения друг с другом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9930" y="4640028"/>
            <a:ext cx="5082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1"/>
                </a:solidFill>
              </a:rPr>
              <a:t>Закончить предложение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1"/>
                </a:solidFill>
              </a:rPr>
              <a:t>Дополнить предложение предлогом</a:t>
            </a:r>
            <a:endParaRPr lang="ru-RU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2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28" y="389158"/>
            <a:ext cx="9049991" cy="600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Развитие навыков построения связного высказывания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713" y="1122218"/>
            <a:ext cx="10280275" cy="554458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Рассказ по картинке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Рассказ по серии сюжетных картинок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Пересказ текста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Составление связного текста из отдельных предложений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Составление рассказа по его началу/ концу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8" y="1122218"/>
            <a:ext cx="3880760" cy="2693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03" y="2629398"/>
            <a:ext cx="6026726" cy="21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5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05508"/>
            <a:ext cx="10058400" cy="1266092"/>
          </a:xfrm>
        </p:spPr>
        <p:txBody>
          <a:bodyPr/>
          <a:lstStyle/>
          <a:p>
            <a:r>
              <a:rPr lang="ru-RU" dirty="0" smtClean="0"/>
              <a:t>Развитие языкового анализа и синтеза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485900"/>
            <a:ext cx="10684242" cy="495886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Определить количество слов в предложении и их последовательность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Придумать предложение из определенного количества слов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Составить предложение из слов, данных вразбивку (дети, в, играли, мяч)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Работа с деформированным текстом с пропуском  слов</a:t>
            </a:r>
          </a:p>
          <a:p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dirty="0" smtClean="0">
                <a:solidFill>
                  <a:srgbClr val="002060"/>
                </a:solidFill>
              </a:rPr>
              <a:t>   (На опушке ……. дети увидели колючего ……)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Распространить предложение путем увеличения количества слов</a:t>
            </a:r>
          </a:p>
          <a:p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149" y="1022465"/>
            <a:ext cx="106901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</a:rPr>
              <a:t>Выбор </a:t>
            </a:r>
            <a:r>
              <a:rPr lang="ru-RU" dirty="0">
                <a:solidFill>
                  <a:srgbClr val="002060"/>
                </a:solidFill>
              </a:rPr>
              <a:t>одной из картинок, полностью соответствующих  смыслу прочитанного предложения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002060"/>
                </a:solidFill>
              </a:rPr>
              <a:t>Дети слепили снеговика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Девочка </a:t>
            </a:r>
            <a:r>
              <a:rPr lang="ru-RU" dirty="0">
                <a:solidFill>
                  <a:srgbClr val="002060"/>
                </a:solidFill>
              </a:rPr>
              <a:t>догоняет мальчика. (Мальчик бежит впереди девочки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Tx/>
              <a:buChar char="-"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70" y="2261060"/>
            <a:ext cx="2028306" cy="1911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281" y="2201870"/>
            <a:ext cx="1939472" cy="18630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399" y="4825070"/>
            <a:ext cx="2935645" cy="1818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28" y="4733629"/>
            <a:ext cx="2729180" cy="1910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49" y="403642"/>
            <a:ext cx="5182049" cy="853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9852" y="2227808"/>
            <a:ext cx="2628384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13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315884"/>
            <a:ext cx="10058400" cy="731520"/>
          </a:xfrm>
        </p:spPr>
        <p:txBody>
          <a:bodyPr>
            <a:normAutofit/>
          </a:bodyPr>
          <a:lstStyle/>
          <a:p>
            <a:r>
              <a:rPr lang="ru-RU" dirty="0" smtClean="0"/>
              <a:t>Чтение предложений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1" y="1679171"/>
            <a:ext cx="9723323" cy="431522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Определение истинности/ложности высказывания</a:t>
            </a:r>
          </a:p>
          <a:p>
            <a:r>
              <a:rPr lang="ru-RU" sz="2600" dirty="0">
                <a:solidFill>
                  <a:srgbClr val="002060"/>
                </a:solidFill>
              </a:rPr>
              <a:t>(</a:t>
            </a:r>
            <a:r>
              <a:rPr lang="ru-RU" sz="2600" dirty="0" smtClean="0">
                <a:solidFill>
                  <a:srgbClr val="002060"/>
                </a:solidFill>
              </a:rPr>
              <a:t>В восемь часов утра наступила ночь. У речных рыб нет перьев.)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Прочтение предложения с последующим ответом на поставленные вопросы</a:t>
            </a:r>
          </a:p>
          <a:p>
            <a:r>
              <a:rPr lang="ru-RU" sz="2600" dirty="0" smtClean="0">
                <a:solidFill>
                  <a:srgbClr val="002060"/>
                </a:solidFill>
              </a:rPr>
              <a:t>(После того, как дедушка нарубил дров, он пошел на веранду пить чай.– Что  дедушка сделал вначале?  Где пил чай дедушка? и  т.д.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600" dirty="0" smtClean="0">
                <a:solidFill>
                  <a:srgbClr val="002060"/>
                </a:solidFill>
              </a:rPr>
              <a:t>Определение смысла и границ предложения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roboto"/>
              </a:rPr>
              <a:t>(</a:t>
            </a:r>
            <a:r>
              <a:rPr lang="ru-RU" sz="2600" dirty="0" smtClean="0">
                <a:solidFill>
                  <a:srgbClr val="002060"/>
                </a:solidFill>
              </a:rPr>
              <a:t>Наступило </a:t>
            </a:r>
            <a:r>
              <a:rPr lang="ru-RU" sz="2600" dirty="0">
                <a:solidFill>
                  <a:srgbClr val="002060"/>
                </a:solidFill>
              </a:rPr>
              <a:t>жаркое лето многие дети уехали на море каждый день они купались и загорали было очень </a:t>
            </a:r>
            <a:r>
              <a:rPr lang="ru-RU" sz="2600" dirty="0" smtClean="0">
                <a:solidFill>
                  <a:srgbClr val="002060"/>
                </a:solidFill>
              </a:rPr>
              <a:t>весело)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3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16" y="1413162"/>
            <a:ext cx="5266111" cy="4572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112" y="1778923"/>
            <a:ext cx="4918507" cy="483800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3316" y="748145"/>
            <a:ext cx="9351817" cy="507077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Примеры</a:t>
            </a:r>
            <a:r>
              <a:rPr lang="ru-RU" dirty="0" smtClean="0"/>
              <a:t> </a:t>
            </a:r>
            <a:r>
              <a:rPr lang="ru-RU" b="1" dirty="0" smtClean="0"/>
              <a:t>заданий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3609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22" y="1936865"/>
            <a:ext cx="4752312" cy="414389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955964"/>
            <a:ext cx="8535988" cy="556952"/>
          </a:xfrm>
        </p:spPr>
        <p:txBody>
          <a:bodyPr/>
          <a:lstStyle/>
          <a:p>
            <a:r>
              <a:rPr lang="ru-RU" b="1" dirty="0" smtClean="0"/>
              <a:t>Примеры заданий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547" y="4231178"/>
            <a:ext cx="4465046" cy="254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033" y="1097280"/>
            <a:ext cx="4946074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4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82880"/>
            <a:ext cx="10058400" cy="831273"/>
          </a:xfrm>
        </p:spPr>
        <p:txBody>
          <a:bodyPr/>
          <a:lstStyle/>
          <a:p>
            <a:r>
              <a:rPr lang="ru-RU" dirty="0" smtClean="0"/>
              <a:t>Тексты с «прятками» и «хвостами»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789709"/>
            <a:ext cx="8535988" cy="31588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Примеры заданий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" y="1105592"/>
            <a:ext cx="11238807" cy="55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7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63770"/>
            <a:ext cx="10279795" cy="199585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Трудности понимания прочитанного 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2145323"/>
            <a:ext cx="8535988" cy="384907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solidFill>
                  <a:srgbClr val="002060"/>
                </a:solidFill>
              </a:rPr>
              <a:t>Возможные причины: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2060"/>
                </a:solidFill>
              </a:rPr>
              <a:t> недостаточное развитие речи,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2060"/>
                </a:solidFill>
              </a:rPr>
              <a:t> недостаточность </a:t>
            </a:r>
            <a:r>
              <a:rPr lang="ru-RU" sz="3600" dirty="0" smtClean="0">
                <a:solidFill>
                  <a:srgbClr val="002060"/>
                </a:solidFill>
              </a:rPr>
              <a:t>слухо - речевой </a:t>
            </a:r>
            <a:r>
              <a:rPr lang="ru-RU" sz="3600" dirty="0" smtClean="0">
                <a:solidFill>
                  <a:srgbClr val="002060"/>
                </a:solidFill>
              </a:rPr>
              <a:t>памяти,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rgbClr val="002060"/>
                </a:solidFill>
              </a:rPr>
              <a:t> недостаточность произвольной регуляции, планирования, контроля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034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" y="249382"/>
            <a:ext cx="11413374" cy="61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24692"/>
            <a:ext cx="10058400" cy="10557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Чтение рассказов с придумыванием продолжения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030778"/>
            <a:ext cx="8535988" cy="41563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Придумай по картинкам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96" y="1446415"/>
            <a:ext cx="8110192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12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91193"/>
            <a:ext cx="10058400" cy="989213"/>
          </a:xfrm>
        </p:spPr>
        <p:txBody>
          <a:bodyPr/>
          <a:lstStyle/>
          <a:p>
            <a:r>
              <a:rPr lang="ru-RU" dirty="0" smtClean="0"/>
              <a:t>пересказ текста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2" y="1180407"/>
            <a:ext cx="9972704" cy="481399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Деление текста на части по смыслу, придумывание названия для каждой части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Составление списка ключевых слов к каждой части текста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Составление плана текста самостоятельно/со взрослым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Пересказ по наводящим вопросам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Пересказ по плану текста, составленного со взрослым/ самостоятельно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105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66008"/>
            <a:ext cx="10058400" cy="1014152"/>
          </a:xfrm>
        </p:spPr>
        <p:txBody>
          <a:bodyPr/>
          <a:lstStyle/>
          <a:p>
            <a:r>
              <a:rPr lang="ru-RU" dirty="0" smtClean="0"/>
              <a:t>Осмысление  текста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1" y="1147156"/>
            <a:ext cx="9016741" cy="484724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Перенос ситуации «на себя» с целью нахождения пути к пониманию скрытого смысла, проигрывание ситуации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Придумывание и детальный  разбор ситуации, противоположной данной или возможных вариантов ситуации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rgbClr val="002060"/>
                </a:solidFill>
              </a:rPr>
              <a:t>Придумывание и составление короткого текста  со скрытым текстом на заданную тему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37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30" y="181340"/>
            <a:ext cx="8534400" cy="791250"/>
          </a:xfrm>
        </p:spPr>
        <p:txBody>
          <a:bodyPr/>
          <a:lstStyle/>
          <a:p>
            <a:r>
              <a:rPr lang="ru-RU" dirty="0" smtClean="0"/>
              <a:t>Игры и пособия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" y="1172095"/>
            <a:ext cx="10862021" cy="4986645"/>
          </a:xfrm>
        </p:spPr>
      </p:pic>
    </p:spTree>
    <p:extLst>
      <p:ext uri="{BB962C8B-B14F-4D97-AF65-F5344CB8AC3E}">
        <p14:creationId xmlns:p14="http://schemas.microsoft.com/office/powerpoint/2010/main" val="2075039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7" y="349135"/>
            <a:ext cx="4813286" cy="62428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3" y="349135"/>
            <a:ext cx="4353464" cy="62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99" y="274320"/>
            <a:ext cx="10500202" cy="63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5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8" y="266007"/>
            <a:ext cx="10249591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50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46" y="1620981"/>
            <a:ext cx="3144374" cy="47628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59" y="1620981"/>
            <a:ext cx="3137184" cy="476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1" y="1620981"/>
            <a:ext cx="3238500" cy="4762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3687" y="587765"/>
            <a:ext cx="8406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3200" dirty="0">
                <a:solidFill>
                  <a:srgbClr val="002060"/>
                </a:solidFill>
              </a:rPr>
              <a:t>Игры со словами </a:t>
            </a:r>
            <a:r>
              <a:rPr lang="ru-RU" sz="3200" dirty="0" err="1" smtClean="0">
                <a:solidFill>
                  <a:srgbClr val="002060"/>
                </a:solidFill>
              </a:rPr>
              <a:t>Барчан</a:t>
            </a:r>
            <a:r>
              <a:rPr lang="ru-RU" sz="3200" dirty="0" smtClean="0">
                <a:solidFill>
                  <a:srgbClr val="00206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</a:rPr>
              <a:t>Т.А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6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8" y="814647"/>
            <a:ext cx="3740726" cy="5278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3" y="814648"/>
            <a:ext cx="3408218" cy="5278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316" y="814647"/>
            <a:ext cx="3505200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2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458" y="197965"/>
            <a:ext cx="10803977" cy="1507067"/>
          </a:xfrm>
        </p:spPr>
        <p:txBody>
          <a:bodyPr/>
          <a:lstStyle/>
          <a:p>
            <a:r>
              <a:rPr lang="ru-RU" dirty="0" smtClean="0"/>
              <a:t>Обогащение активного словаря ребенка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8765" y="1787236"/>
            <a:ext cx="4746566" cy="477981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93724" y="1787236"/>
            <a:ext cx="4848888" cy="477981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16844" y="1257592"/>
            <a:ext cx="3089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/>
                </a:solidFill>
              </a:rPr>
              <a:t>Тематическое лото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724" y="1787235"/>
            <a:ext cx="4912822" cy="47798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93724" y="1233238"/>
            <a:ext cx="5442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accent1"/>
                </a:solidFill>
              </a:rPr>
              <a:t>Назови другим словом (синонимы</a:t>
            </a:r>
            <a:r>
              <a:rPr lang="ru-RU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0250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" y="307571"/>
            <a:ext cx="4341928" cy="61763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06" y="307571"/>
            <a:ext cx="4578365" cy="61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18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3" y="191193"/>
            <a:ext cx="4712193" cy="6434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66" y="191193"/>
            <a:ext cx="4984675" cy="64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7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0" y="266007"/>
            <a:ext cx="4873745" cy="6234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73" y="266007"/>
            <a:ext cx="4557020" cy="6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6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0" y="332508"/>
            <a:ext cx="4608222" cy="6126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93" y="332509"/>
            <a:ext cx="4367623" cy="61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0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585" y="1565163"/>
            <a:ext cx="9152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/>
              <a:t>Спасибо за внимание</a:t>
            </a:r>
            <a:r>
              <a:rPr lang="ru-RU" sz="4400" dirty="0" smtClean="0"/>
              <a:t>!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9613" y="4674123"/>
            <a:ext cx="3125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RAIA13@MAIL.RU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4276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081" y="0"/>
            <a:ext cx="10654348" cy="655042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Скажи наоборот (антонимы)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«Я знаю пять …..» ( Имен, названий цветов, пород собак и т.д.)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Я собрал в лесу…; я сорвал с грядки …; и т.д.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Игры со словами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1" y="872836"/>
            <a:ext cx="4552806" cy="34855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55" y="872837"/>
            <a:ext cx="5409508" cy="348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6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92" y="53630"/>
            <a:ext cx="8534400" cy="1172095"/>
          </a:xfrm>
        </p:spPr>
        <p:txBody>
          <a:bodyPr/>
          <a:lstStyle/>
          <a:p>
            <a:r>
              <a:rPr lang="ru-RU" dirty="0" smtClean="0"/>
              <a:t>Развитие </a:t>
            </a:r>
            <a:r>
              <a:rPr lang="ru-RU" dirty="0"/>
              <a:t>словаря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8254" y="1225725"/>
            <a:ext cx="4649787" cy="57626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002060"/>
                </a:solidFill>
              </a:rPr>
              <a:t>Чтение слова с выбором нужного                               </a:t>
            </a:r>
            <a:r>
              <a:rPr lang="ru-RU" sz="1800" b="1" dirty="0" smtClean="0">
                <a:solidFill>
                  <a:srgbClr val="002060"/>
                </a:solidFill>
              </a:rPr>
              <a:t>  </a:t>
            </a:r>
            <a:r>
              <a:rPr lang="ru-RU" sz="1800" b="1" dirty="0">
                <a:solidFill>
                  <a:srgbClr val="002060"/>
                </a:solidFill>
              </a:rPr>
              <a:t>изображения из ряда рисунков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591" y="2028306"/>
            <a:ext cx="4209415" cy="429768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88696" y="1225726"/>
            <a:ext cx="4929187" cy="1259780"/>
          </a:xfrm>
        </p:spPr>
        <p:txBody>
          <a:bodyPr/>
          <a:lstStyle/>
          <a:p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2060"/>
                </a:solidFill>
              </a:rPr>
              <a:t>Выбор нужного слова из ряда слов к данному рисунку (картинке)</a:t>
            </a: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88696" y="3028112"/>
            <a:ext cx="4929188" cy="329787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916473"/>
              </p:ext>
            </p:extLst>
          </p:nvPr>
        </p:nvGraphicFramePr>
        <p:xfrm>
          <a:off x="5888696" y="2028306"/>
          <a:ext cx="4929188" cy="914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64594">
                  <a:extLst>
                    <a:ext uri="{9D8B030D-6E8A-4147-A177-3AD203B41FA5}">
                      <a16:colId xmlns:a16="http://schemas.microsoft.com/office/drawing/2014/main" val="3386148974"/>
                    </a:ext>
                  </a:extLst>
                </a:gridCol>
                <a:gridCol w="2464594">
                  <a:extLst>
                    <a:ext uri="{9D8B030D-6E8A-4147-A177-3AD203B41FA5}">
                      <a16:colId xmlns:a16="http://schemas.microsoft.com/office/drawing/2014/main" val="1753342584"/>
                    </a:ext>
                  </a:extLst>
                </a:gridCol>
              </a:tblGrid>
              <a:tr h="4985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деревья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грибы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104852"/>
                  </a:ext>
                </a:extLst>
              </a:tr>
              <a:tr h="41585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ежик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лес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369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00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2573" y="440574"/>
            <a:ext cx="4649787" cy="987742"/>
          </a:xfrm>
        </p:spPr>
        <p:txBody>
          <a:bodyPr/>
          <a:lstStyle/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 smtClean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rgbClr val="002060"/>
                </a:solidFill>
              </a:rPr>
              <a:t>Назвать </a:t>
            </a:r>
            <a:r>
              <a:rPr lang="ru-RU" sz="1400" b="1" dirty="0">
                <a:solidFill>
                  <a:srgbClr val="002060"/>
                </a:solidFill>
              </a:rPr>
              <a:t>одним словом все предметы (обобщение: овощи, фрукты, мебель, посуда и т.д. </a:t>
            </a:r>
            <a:r>
              <a:rPr lang="ru-RU" sz="1400" b="1" dirty="0" smtClean="0">
                <a:solidFill>
                  <a:srgbClr val="002060"/>
                </a:solidFill>
              </a:rPr>
              <a:t>)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286" y="1428750"/>
            <a:ext cx="4422516" cy="464026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15012" y="1428316"/>
            <a:ext cx="4929188" cy="48561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/>
              <a:t>Вертолёт – небо</a:t>
            </a:r>
          </a:p>
          <a:p>
            <a:pPr marL="0" indent="0">
              <a:buNone/>
            </a:pPr>
            <a:r>
              <a:rPr lang="ru-RU" sz="1600" b="1" dirty="0"/>
              <a:t>Подводная лодка </a:t>
            </a:r>
            <a:r>
              <a:rPr lang="ru-RU" sz="1600" b="1" dirty="0" smtClean="0"/>
              <a:t>–____________________________________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Дом – пол</a:t>
            </a:r>
          </a:p>
          <a:p>
            <a:pPr marL="0" indent="0">
              <a:buNone/>
            </a:pPr>
            <a:r>
              <a:rPr lang="ru-RU" sz="1600" b="1" dirty="0"/>
              <a:t>Кастрюля </a:t>
            </a:r>
            <a:r>
              <a:rPr lang="ru-RU" sz="1600" b="1" dirty="0" smtClean="0"/>
              <a:t>–___________________________________________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Берёза – дерево</a:t>
            </a:r>
          </a:p>
          <a:p>
            <a:pPr marL="0" indent="0">
              <a:buNone/>
            </a:pPr>
            <a:r>
              <a:rPr lang="ru-RU" sz="1600" b="1" dirty="0"/>
              <a:t>Сирень </a:t>
            </a:r>
            <a:r>
              <a:rPr lang="ru-RU" sz="1600" b="1" dirty="0" smtClean="0"/>
              <a:t>–______________________________________________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Лиса – лисёнок</a:t>
            </a:r>
          </a:p>
          <a:p>
            <a:pPr marL="0" indent="0">
              <a:buNone/>
            </a:pPr>
            <a:r>
              <a:rPr lang="ru-RU" sz="1600" b="1" dirty="0"/>
              <a:t>Корова – </a:t>
            </a:r>
            <a:r>
              <a:rPr lang="ru-RU" sz="1600" b="1" dirty="0" smtClean="0"/>
              <a:t>______________________________________________</a:t>
            </a:r>
            <a:endParaRPr lang="ru-RU" sz="1600" b="1" dirty="0"/>
          </a:p>
          <a:p>
            <a:pPr marL="0" indent="0">
              <a:buNone/>
            </a:pPr>
            <a:r>
              <a:rPr lang="ru-RU" sz="1600" b="1" dirty="0"/>
              <a:t>Хоккей – шайба</a:t>
            </a:r>
          </a:p>
          <a:p>
            <a:pPr marL="0" indent="0">
              <a:buNone/>
            </a:pPr>
            <a:r>
              <a:rPr lang="ru-RU" sz="1600" b="1" dirty="0"/>
              <a:t>Футбол –</a:t>
            </a:r>
            <a:r>
              <a:rPr lang="ru-RU" sz="1400" b="1" dirty="0"/>
              <a:t>______________________________________________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079066" y="934445"/>
            <a:ext cx="4665134" cy="57626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002060"/>
                </a:solidFill>
              </a:rPr>
              <a:t>Подобрать второе слово в паре по аналогии с образцом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18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6034" y="3635660"/>
            <a:ext cx="3806748" cy="187743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ru-RU" i="1" u="sng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лишнее слово</a:t>
            </a:r>
            <a:endParaRPr lang="ru-RU" i="1" u="sng" dirty="0" smtClean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жираф, хобот, тигр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ветка, ствол,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котенок, кот,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хомяк</a:t>
            </a:r>
          </a:p>
          <a:p>
            <a:pPr lvl="0" algn="ctr"/>
            <a:endParaRPr lang="ru-RU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40" y="3527594"/>
            <a:ext cx="4799146" cy="2031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866" y="5752099"/>
            <a:ext cx="10415875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Добавление недостающего слова в предложения (груша растёт на дереве, а морковь ….;  на небе днем солнце, а ночью …)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34" y="683182"/>
            <a:ext cx="3877281" cy="2438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939" y="683182"/>
            <a:ext cx="4253347" cy="243878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4866" y="186523"/>
            <a:ext cx="9567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Отгадывание загадок, в том числе рифмованных (подскажи словечко)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37" y="3182090"/>
            <a:ext cx="3898946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14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66255"/>
            <a:ext cx="10058400" cy="939338"/>
          </a:xfrm>
        </p:spPr>
        <p:txBody>
          <a:bodyPr/>
          <a:lstStyle/>
          <a:p>
            <a:r>
              <a:rPr lang="ru-RU" dirty="0" smtClean="0"/>
              <a:t>развитие навыков словоизменения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0575" y="4231178"/>
            <a:ext cx="11280370" cy="1862052"/>
          </a:xfrm>
        </p:spPr>
        <p:txBody>
          <a:bodyPr>
            <a:normAutofit/>
          </a:bodyPr>
          <a:lstStyle/>
          <a:p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2060"/>
                </a:solidFill>
              </a:rPr>
              <a:t>С уменьшительно-ласкательными суффиксами (Маша-Машенька, белка- бельчонок)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002060"/>
                </a:solidFill>
              </a:rPr>
              <a:t>Образование от существительных относительных прилагательных ( кораблик из бумаги – бумажный кораблик)</a:t>
            </a: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dirty="0">
              <a:solidFill>
                <a:srgbClr val="002060"/>
              </a:solidFill>
            </a:endParaRP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dirty="0">
              <a:solidFill>
                <a:srgbClr val="002060"/>
              </a:solidFill>
            </a:endParaRP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dirty="0">
              <a:solidFill>
                <a:srgbClr val="002060"/>
              </a:solidFill>
            </a:endParaRP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200" dirty="0">
              <a:solidFill>
                <a:srgbClr val="002060"/>
              </a:solidFill>
            </a:endParaRPr>
          </a:p>
          <a:p>
            <a:endParaRPr lang="ru-RU" sz="2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110" y="3151876"/>
            <a:ext cx="4203672" cy="2133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4" y="2460567"/>
            <a:ext cx="6350924" cy="35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8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98" y="411481"/>
            <a:ext cx="10087422" cy="1060704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1800" b="1" cap="none" dirty="0" smtClean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Образование от существительных качественных прилагательных ( днем светит солнце – солнечный день)</a:t>
            </a:r>
            <a:br>
              <a:rPr lang="ru-RU" sz="1800" b="1" cap="none" dirty="0" smtClean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</a:br>
            <a:endParaRPr lang="ru-RU" sz="1800" b="1" cap="none" dirty="0">
              <a:ln>
                <a:noFill/>
              </a:ln>
              <a:solidFill>
                <a:srgbClr val="002060"/>
              </a:solidFill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5206" y="1820882"/>
            <a:ext cx="4093871" cy="228005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3818" y="1909556"/>
            <a:ext cx="4752802" cy="21470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800" y="1130222"/>
            <a:ext cx="1058625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Образование от существительных притяжательных прилагательных (уши у зайца- заячьи, у мамы сумка- мамина)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3438" y="4145269"/>
            <a:ext cx="96289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Родственные слова: уши, ушко, подушка, наушники</a:t>
            </a:r>
            <a:r>
              <a:rPr lang="ru-RU" sz="2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200" y="4664813"/>
            <a:ext cx="4179147" cy="20352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1" y="4664814"/>
            <a:ext cx="3474287" cy="203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1034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2004</TotalTime>
  <Words>791</Words>
  <Application>Microsoft Office PowerPoint</Application>
  <PresentationFormat>Широкоэкранный</PresentationFormat>
  <Paragraphs>165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Century Gothic</vt:lpstr>
      <vt:lpstr>roboto</vt:lpstr>
      <vt:lpstr>Times New Roman</vt:lpstr>
      <vt:lpstr>Wingdings</vt:lpstr>
      <vt:lpstr>Wingdings 3</vt:lpstr>
      <vt:lpstr>Сектор</vt:lpstr>
      <vt:lpstr>Формирование осознанного чтения у детей с трудностями в обучении</vt:lpstr>
      <vt:lpstr>Трудности понимания прочитанного </vt:lpstr>
      <vt:lpstr>Обогащение активного словаря ребенка</vt:lpstr>
      <vt:lpstr>Презентация PowerPoint</vt:lpstr>
      <vt:lpstr>Развитие словаря</vt:lpstr>
      <vt:lpstr>Презентация PowerPoint</vt:lpstr>
      <vt:lpstr>Презентация PowerPoint</vt:lpstr>
      <vt:lpstr>развитие навыков словоизменения</vt:lpstr>
      <vt:lpstr>Образование от существительных качественных прилагательных ( днем светит солнце – солнечный день) </vt:lpstr>
      <vt:lpstr>Закрепление навыков звуко-слогового анализа и синтеза</vt:lpstr>
      <vt:lpstr>уточнение значений синтаксических конструкций</vt:lpstr>
      <vt:lpstr>Презентация PowerPoint</vt:lpstr>
      <vt:lpstr>Развитие навыков построения связного высказывания</vt:lpstr>
      <vt:lpstr>Развитие языкового анализа и синтеза</vt:lpstr>
      <vt:lpstr>Презентация PowerPoint</vt:lpstr>
      <vt:lpstr>Чтение предложений</vt:lpstr>
      <vt:lpstr>Презентация PowerPoint</vt:lpstr>
      <vt:lpstr>Презентация PowerPoint</vt:lpstr>
      <vt:lpstr>Тексты с «прятками» и «хвостами»</vt:lpstr>
      <vt:lpstr>Презентация PowerPoint</vt:lpstr>
      <vt:lpstr>Чтение рассказов с придумыванием продолжения</vt:lpstr>
      <vt:lpstr>пересказ текста</vt:lpstr>
      <vt:lpstr>Осмысление  текста</vt:lpstr>
      <vt:lpstr>Игры и пособия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Трудности понимания прочитанного</dc:title>
  <dc:creator>Пользователь</dc:creator>
  <cp:lastModifiedBy>Пользователь</cp:lastModifiedBy>
  <cp:revision>147</cp:revision>
  <dcterms:created xsi:type="dcterms:W3CDTF">2024-02-07T08:22:21Z</dcterms:created>
  <dcterms:modified xsi:type="dcterms:W3CDTF">2024-05-22T07:38:03Z</dcterms:modified>
</cp:coreProperties>
</file>