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9" r:id="rId4"/>
    <p:sldId id="307" r:id="rId5"/>
    <p:sldId id="261" r:id="rId6"/>
    <p:sldId id="288" r:id="rId7"/>
    <p:sldId id="289" r:id="rId8"/>
    <p:sldId id="265" r:id="rId9"/>
    <p:sldId id="351" r:id="rId10"/>
    <p:sldId id="345" r:id="rId11"/>
    <p:sldId id="318" r:id="rId12"/>
    <p:sldId id="301" r:id="rId13"/>
    <p:sldId id="306" r:id="rId14"/>
    <p:sldId id="346" r:id="rId15"/>
    <p:sldId id="347" r:id="rId16"/>
    <p:sldId id="348" r:id="rId17"/>
    <p:sldId id="349" r:id="rId18"/>
    <p:sldId id="350" r:id="rId19"/>
    <p:sldId id="352" r:id="rId20"/>
    <p:sldId id="342" r:id="rId21"/>
    <p:sldId id="278" r:id="rId22"/>
    <p:sldId id="30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Exo 2.0 Light" panose="020B0604020202020204" charset="-52"/>
      <p:regular r:id="rId29"/>
      <p:italic r:id="rId30"/>
    </p:embeddedFont>
    <p:embeddedFont>
      <p:font typeface="Exo 2.0 Semi Bold" panose="020B0604020202020204" charset="-52"/>
      <p:bold r:id="rId31"/>
      <p:boldItalic r:id="rId32"/>
    </p:embeddedFont>
    <p:embeddedFont>
      <p:font typeface="Muller Medium" charset="-52"/>
      <p:regular r:id="rId33"/>
    </p:embeddedFont>
    <p:embeddedFont>
      <p:font typeface="Muller Bold" charset="-52"/>
      <p:bold r:id="rId34"/>
    </p:embeddedFont>
    <p:embeddedFont>
      <p:font typeface="Exo 2.0 Medium" panose="020B0604020202020204" charset="-52"/>
      <p:regular r:id="rId35"/>
      <p:italic r:id="rId36"/>
    </p:embeddedFont>
    <p:embeddedFont>
      <p:font typeface="Muller Light" charset="-52"/>
      <p:regular r:id="rId37"/>
    </p:embeddedFont>
    <p:embeddedFont>
      <p:font typeface="Muller ExtraBold" charset="-52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404040"/>
    <a:srgbClr val="548235"/>
    <a:srgbClr val="BF9000"/>
    <a:srgbClr val="FFFFFF"/>
    <a:srgbClr val="FFF2CC"/>
    <a:srgbClr val="E2F0D9"/>
    <a:srgbClr val="D4E5F4"/>
    <a:srgbClr val="BE5108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61-4D9B-999D-3BD99616CC34}"/>
              </c:ext>
            </c:extLst>
          </c:dPt>
          <c:dPt>
            <c:idx val="1"/>
            <c:bubble3D val="0"/>
            <c:spPr>
              <a:solidFill>
                <a:srgbClr val="ED841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261-4D9B-999D-3BD99616CC34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61-4D9B-999D-3BD99616CC34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73.3</c:v>
                </c:pt>
                <c:pt idx="1">
                  <c:v>23.9</c:v>
                </c:pt>
                <c:pt idx="2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1-4D9B-999D-3BD99616C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6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58108321473409"/>
          <c:y val="0.11408933922100746"/>
          <c:w val="0.59060726796383545"/>
          <c:h val="0.88591066077899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B-4B4B-AAB9-2786444E4D79}"/>
              </c:ext>
            </c:extLst>
          </c:dPt>
          <c:dPt>
            <c:idx val="1"/>
            <c:bubble3D val="0"/>
            <c:spPr>
              <a:solidFill>
                <a:srgbClr val="ED841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B-4B4B-AAB9-2786444E4D79}"/>
              </c:ext>
            </c:extLst>
          </c:dPt>
          <c:dPt>
            <c:idx val="2"/>
            <c:bubble3D val="0"/>
            <c:spPr>
              <a:solidFill>
                <a:srgbClr val="54823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8B-4B4B-AAB9-2786444E4D7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8B-4B4B-AAB9-2786444E4D7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28B-4B4B-AAB9-2786444E4D79}"/>
              </c:ext>
            </c:extLst>
          </c:dPt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35.6</c:v>
                </c:pt>
                <c:pt idx="1">
                  <c:v>32.9</c:v>
                </c:pt>
                <c:pt idx="2">
                  <c:v>22.8</c:v>
                </c:pt>
                <c:pt idx="3">
                  <c:v>5.5</c:v>
                </c:pt>
                <c:pt idx="4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8B-4B4B-AAB9-2786444E4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3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48235"/>
            </a:solidFill>
            <a:ln>
              <a:noFill/>
            </a:ln>
          </c:spPr>
          <c:dPt>
            <c:idx val="0"/>
            <c:bubble3D val="0"/>
            <c:spPr>
              <a:solidFill>
                <a:srgbClr val="54823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5-4952-8A4A-571C742A56B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5-4952-8A4A-571C742A56BE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78.599999999999994</c:v>
                </c:pt>
                <c:pt idx="1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95-4952-8A4A-571C742A5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6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4823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9D-4B21-BF90-8E3E4043727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9D-4B21-BF90-8E3E40437276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89.2</c:v>
                </c:pt>
                <c:pt idx="1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9D-4B21-BF90-8E3E40437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6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03A66-5E9B-4CAD-A380-5C1CB14FEB83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B35F9-00CE-4AC4-BCC3-FBEE7A479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0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2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6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5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F6ADB-AB7F-42AA-8B2D-997308975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0BE322-420E-4D25-A212-80F5E240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10CE8E-489C-472A-92A1-4732F2F5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491520-CBBB-45D8-8921-019A7137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D094E-C1C7-44E5-A1AA-E2E1B8D0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31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6C61C-DE56-492B-9F44-F07590D5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F97E8B-CEEA-4D9C-997B-44524DF0C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C36E4D-F8B2-4FCD-9F11-8D10B806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A0E8A-50B3-4B86-857D-78AB2C30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4F520-5647-4611-B5FA-A74F8525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7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62E04-2CBC-4A7E-A520-82BD0858E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DC866A-08EB-48A1-865B-36227532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063A8-7D22-4227-8E08-223750DA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CD806D-E6F8-48A0-9212-5894AF93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A67550-137C-4769-ADFC-BE8A7385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36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A2CD5-D115-4B1F-8D7E-F6350980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5D2E8-CA6C-4B92-B97E-C9073189F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C970F-6BF1-4EDB-9C7F-61CE80724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15D16E-6134-4567-8FC7-20B4B2EE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00698D-8F84-40C5-B805-EDD3CE16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A5494-90A1-4186-8776-A5E5DFD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975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63773-A232-4909-B02E-51A56128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7FBDA0-AF0B-4D16-A72A-653648B1F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9C9BF-2E27-4BB1-B664-256D85FA3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D25F62-E975-489A-8F5E-6A2A44321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3E474E-6070-451F-8BE4-45289D216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E80718-FDC8-4EF6-AEF0-5D6EE566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BAD1A2-9954-4C2B-84D2-BE5EBFF80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5562CD-8C35-4FA0-9F2E-FD2B4D07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6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A910B-A348-45AE-AA56-BC0E556C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4C5BB2-45F5-4185-A673-A81DE523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A638BF-BC2C-40CE-93F7-D328D84C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8A429E-8FF1-4509-AA9A-F2778A9A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30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45F781-FE10-48B2-B628-544C2108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C90182-C4D4-4D0F-B952-240F2BF4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3F4945-0F60-4986-840D-207F238F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26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AA9B3-C8E4-4CD2-B74D-72DCBC0D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A33D3-FC57-4072-AE13-43426AE9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8908B2-48E5-4C79-9599-1C9AFF889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68C84D-6FB6-468C-A2AA-D04C3F73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467258-7077-4FEF-96DB-754ACEC9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74D86-22B9-484A-B6BB-687B0262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7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24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FC64-15E4-4E09-80E4-66B0DFAE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64509F-14C7-448B-BC19-2494D333D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94C22A-8477-4830-BD68-C939938E8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47CD19-20F7-412E-BAF0-0E136E8B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F87A5C-3DAB-4F43-B0C2-D1652591A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FAADFA-AFC5-4B86-9480-88122BF7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90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39F90-72F2-4B42-9220-2521C5E6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51794-3966-4959-917A-8638CA73E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C7B3D-77A6-42A6-8D83-B1B18361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5CA34-6749-4211-B882-C75A6378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E5E1F-6807-410A-A49D-57A8279C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37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36E44A-D873-4FA4-BD87-CBD020627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F858D-8FFA-4C6E-A3C7-62EE332B4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68DAFD-67CB-41FF-9343-48671413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89626-7F5E-4A19-B5A8-7C638CC6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C1C58-452B-405B-9909-1D6578CC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38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7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493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56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128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58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01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0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53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87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3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97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8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8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45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8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4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DD8B38-4D9C-4A5F-844B-461FF08C8E6A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861086-5CE3-48BF-BA54-24205F332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1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38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2610E-D59D-4A04-AC74-56984B11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B6399E-7C3D-4568-A66F-6A73DA994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8E6A76-E0C7-49D5-BDA8-C52B19038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494F-FB99-4AE1-A254-36E2EEC51D5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7EEF0-0F2E-4D7B-9AF4-227E48FC9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3A1104-BF64-4D4C-B52C-BFC475F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B967F-E969-4C77-BCC8-F75DF2C0F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ADA7-C240-4D79-BED6-DC88BDEB1A14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0F21-DEC6-4C63-ADE2-0632DEBF2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0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-226503" y="-181267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14676" y="2525086"/>
            <a:ext cx="8982250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Exo 2.0 Semi Bold" panose="00000700000000000000" pitchFamily="50" charset="-52"/>
              </a:rPr>
              <a:t>Профессиональное самоопределение: проведи лето с пользой!</a:t>
            </a:r>
          </a:p>
          <a:p>
            <a:pPr algn="ctr">
              <a:lnSpc>
                <a:spcPct val="80000"/>
              </a:lnSpc>
            </a:pP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Exo 2.0 Semi Bold" panose="00000700000000000000" pitchFamily="50" charset="-52"/>
            </a:endParaRPr>
          </a:p>
          <a:p>
            <a:pPr algn="ctr">
              <a:lnSpc>
                <a:spcPct val="80000"/>
              </a:lnSpc>
            </a:pP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Exo 2.0 Semi Bold" panose="00000700000000000000" pitchFamily="50" charset="-52"/>
            </a:endParaRP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Exo 2.0 Semi Bold" panose="00000700000000000000" pitchFamily="50" charset="-52"/>
              </a:rPr>
              <a:t>                                                            Моисеева Татьяна Викторовна, </a:t>
            </a: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Exo 2.0 Semi Bold" panose="00000700000000000000" pitchFamily="50" charset="-52"/>
              </a:rPr>
              <a:t>                                             Директор АНО «Профориентир Кубань»</a:t>
            </a:r>
          </a:p>
          <a:p>
            <a:pPr algn="ctr">
              <a:lnSpc>
                <a:spcPct val="80000"/>
              </a:lnSpc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Exo 2.0 Semi Bold" panose="00000700000000000000" pitchFamily="50" charset="-52"/>
            </a:endParaRP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Exo 2.0 Semi Bold" panose="00000700000000000000" pitchFamily="50" charset="-52"/>
              </a:rPr>
              <a:t>                                                                           8-918-438-12-80</a:t>
            </a:r>
          </a:p>
        </p:txBody>
      </p:sp>
      <p:pic>
        <p:nvPicPr>
          <p:cNvPr id="1028" name="Picture 4" descr="https://www.peakgrantmaking.org/wp-content/uploads/2019/01/joshua-hibbert-22841-unsplas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22500" r="24009" b="-139"/>
          <a:stretch/>
        </p:blipFill>
        <p:spPr bwMode="auto">
          <a:xfrm>
            <a:off x="0" y="0"/>
            <a:ext cx="3114675" cy="688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416063" y="942398"/>
            <a:ext cx="4670472" cy="907238"/>
            <a:chOff x="6595526" y="947743"/>
            <a:chExt cx="3852221" cy="907238"/>
          </a:xfrm>
        </p:grpSpPr>
        <p:sp>
          <p:nvSpPr>
            <p:cNvPr id="8" name="TextBox 7"/>
            <p:cNvSpPr txBox="1"/>
            <p:nvPr/>
          </p:nvSpPr>
          <p:spPr>
            <a:xfrm>
              <a:off x="7077456" y="1270206"/>
              <a:ext cx="3370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2E6CA4"/>
                  </a:solidFill>
                  <a:latin typeface="Exo 2.0 Medium" panose="00000600000000000000" pitchFamily="50" charset="-52"/>
                </a:rPr>
                <a:t>ПРОФОРИЕНТИР</a:t>
              </a:r>
            </a:p>
          </p:txBody>
        </p:sp>
        <p:pic>
          <p:nvPicPr>
            <p:cNvPr id="9" name="Picture 2" descr="http://static1.squarespace.com/static/56e48c6fcf80a14323c90100/t/56f4812e0bb4eb7999c3996b/1458864434568/Favicon+%28black+2000px%29.png?format=1500w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2" t="16365" r="20520" b="16470"/>
            <a:stretch/>
          </p:blipFill>
          <p:spPr bwMode="auto">
            <a:xfrm>
              <a:off x="6595526" y="947743"/>
              <a:ext cx="639201" cy="88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6808470" y="1791431"/>
              <a:ext cx="3515452" cy="0"/>
            </a:xfrm>
            <a:prstGeom prst="line">
              <a:avLst/>
            </a:prstGeom>
            <a:ln w="28575">
              <a:solidFill>
                <a:srgbClr val="2E6C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74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9C0CAF-67CC-4189-960E-29AF0227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38" y="2291468"/>
            <a:ext cx="7012021" cy="3768869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3B3838"/>
                </a:solidFill>
                <a:latin typeface="Exo 2.0 Medium" panose="00000600000000000000" pitchFamily="50" charset="-52"/>
              </a:rPr>
              <a:t>1. Креативность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3B3838"/>
                </a:solidFill>
                <a:latin typeface="Exo 2.0 Medium" panose="00000600000000000000" pitchFamily="50" charset="-52"/>
              </a:rPr>
              <a:t>2. Умение работать в команде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3B3838"/>
                </a:solidFill>
                <a:latin typeface="Exo 2.0 Medium" panose="00000600000000000000" pitchFamily="50" charset="-52"/>
              </a:rPr>
              <a:t>3. Коммуникабельность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2F5597"/>
                </a:solidFill>
                <a:latin typeface="Exo 2.0 Medium" panose="00000600000000000000" pitchFamily="50" charset="-52"/>
              </a:rPr>
              <a:t>4. Проф. навыки и умения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3B3838"/>
                </a:solidFill>
                <a:latin typeface="Exo 2.0 Medium" panose="00000600000000000000" pitchFamily="50" charset="-52"/>
              </a:rPr>
              <a:t>5. Стремление к саморазвитию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rgbClr val="3B3838"/>
                </a:solidFill>
                <a:latin typeface="Exo 2.0 Medium" panose="00000600000000000000" pitchFamily="50" charset="-52"/>
              </a:rPr>
              <a:t>6. Критичность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69709E6-118E-4F79-A2B7-40C41152E9DE}"/>
              </a:ext>
            </a:extLst>
          </p:cNvPr>
          <p:cNvSpPr txBox="1">
            <a:spLocks/>
          </p:cNvSpPr>
          <p:nvPr/>
        </p:nvSpPr>
        <p:spPr>
          <a:xfrm>
            <a:off x="218538" y="734811"/>
            <a:ext cx="7659915" cy="12367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j-ea"/>
                <a:cs typeface="+mj-cs"/>
              </a:rPr>
              <a:t>Что ценит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j-ea"/>
                <a:cs typeface="+mj-cs"/>
              </a:rPr>
              <a:t>работодатель?</a:t>
            </a:r>
          </a:p>
        </p:txBody>
      </p:sp>
      <p:pic>
        <p:nvPicPr>
          <p:cNvPr id="3074" name="Picture 2" descr="https://342031.selcdn.ru/rusplt/1679/2219/babaimage_gold_bars_png_psdgraphic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6720" y1="67627" x2="56720" y2="67627"/>
                        <a14:backgroundMark x1="53360" y1="61653" x2="53360" y2="61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542" r="9155" b="10902"/>
          <a:stretch/>
        </p:blipFill>
        <p:spPr bwMode="auto">
          <a:xfrm>
            <a:off x="4711947" y="826855"/>
            <a:ext cx="1732476" cy="12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et.pxhere.com/photo/floor-wall-red-brick-material-stones-brickwork-flooring-5930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0" r="-1"/>
          <a:stretch/>
        </p:blipFill>
        <p:spPr bwMode="auto">
          <a:xfrm>
            <a:off x="6498077" y="0"/>
            <a:ext cx="5693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498076" y="2939634"/>
            <a:ext cx="5693924" cy="97872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Личностные качества –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Фундамент 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251013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F3B17B-96B1-4938-8A80-342937C3ED3F}"/>
              </a:ext>
            </a:extLst>
          </p:cNvPr>
          <p:cNvSpPr/>
          <p:nvPr/>
        </p:nvSpPr>
        <p:spPr>
          <a:xfrm flipH="1" flipV="1">
            <a:off x="7846" y="0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1E0917-DCCE-4BDA-ABF4-1C3FBBDE8E49}"/>
              </a:ext>
            </a:extLst>
          </p:cNvPr>
          <p:cNvSpPr/>
          <p:nvPr/>
        </p:nvSpPr>
        <p:spPr>
          <a:xfrm>
            <a:off x="737239" y="324813"/>
            <a:ext cx="6766558" cy="86182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Квест «Будущее рядом!»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3FE69D-8B57-46D8-B06A-F49D7462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100" y="2978866"/>
            <a:ext cx="681817" cy="9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16D9CE-C025-406C-B64F-0A525D8D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917" y="5122674"/>
            <a:ext cx="632706" cy="8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C9F8662-E5BC-4E76-A611-7AE37EEF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61" y="4083228"/>
            <a:ext cx="730632" cy="81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31DF6EC-F393-4429-84DC-50D56C7A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14" y="5251063"/>
            <a:ext cx="663687" cy="9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135A0A5-5886-423E-AA8F-EB4C14EA0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72" y="3368330"/>
            <a:ext cx="744439" cy="81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B86DBCE-6CD8-46A3-B56C-02AB4365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04" y="3368330"/>
            <a:ext cx="711432" cy="9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D3FB620-9F56-4762-9267-7F57B1015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15" y="5134280"/>
            <a:ext cx="667563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C1729CE-E4CC-4DE4-A789-30DAE09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623" y="4213255"/>
            <a:ext cx="711431" cy="9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050A49BF-9E83-4273-8AED-12CAAE4D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76" y="2881223"/>
            <a:ext cx="668471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02363424-B357-4648-B814-1202C5AA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47" y="3892720"/>
            <a:ext cx="730932" cy="10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80914338-7D2F-4AF3-97DC-F9413A54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71" y="4899804"/>
            <a:ext cx="711431" cy="9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FCFDF-50EC-4C54-AFE7-55B626599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/>
          <a:stretch/>
        </p:blipFill>
        <p:spPr>
          <a:xfrm>
            <a:off x="928329" y="1034979"/>
            <a:ext cx="4338761" cy="2931655"/>
          </a:xfrm>
          <a:prstGeom prst="roundRect">
            <a:avLst>
              <a:gd name="adj" fmla="val 5199"/>
            </a:avLst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5C8017-4651-4BF6-8B04-EF98161EE953}"/>
              </a:ext>
            </a:extLst>
          </p:cNvPr>
          <p:cNvSpPr txBox="1"/>
          <p:nvPr/>
        </p:nvSpPr>
        <p:spPr>
          <a:xfrm>
            <a:off x="7348606" y="1269019"/>
            <a:ext cx="2781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«Атлас 100»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51B231-2C93-4624-B195-1BA35DDBBDAC}"/>
              </a:ext>
            </a:extLst>
          </p:cNvPr>
          <p:cNvSpPr txBox="1"/>
          <p:nvPr/>
        </p:nvSpPr>
        <p:spPr>
          <a:xfrm>
            <a:off x="5567197" y="1840077"/>
            <a:ext cx="6344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3B3838"/>
                </a:solidFill>
                <a:latin typeface="Exo 2.0 Medium" panose="00000600000000000000" pitchFamily="50" charset="-52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j-ea"/>
                <a:cs typeface="+mj-cs"/>
              </a:rPr>
              <a:t>Изучение надпрофессиональных навыков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Exo 2.0 Medium" panose="00000600000000000000" pitchFamily="50" charset="-52"/>
                <a:ea typeface="+mj-ea"/>
                <a:cs typeface="+mj-cs"/>
              </a:rPr>
              <a:t>с психологами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2D79719-8E03-451E-91D8-D0DC7C780DCB}"/>
              </a:ext>
            </a:extLst>
          </p:cNvPr>
          <p:cNvCxnSpPr>
            <a:cxnSpLocks/>
          </p:cNvCxnSpPr>
          <p:nvPr/>
        </p:nvCxnSpPr>
        <p:spPr>
          <a:xfrm>
            <a:off x="7503797" y="1840077"/>
            <a:ext cx="2395905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A1B869-E00F-4886-93E4-450AB65D46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21414"/>
          <a:stretch/>
        </p:blipFill>
        <p:spPr>
          <a:xfrm>
            <a:off x="908595" y="4040102"/>
            <a:ext cx="4378412" cy="2706534"/>
          </a:xfrm>
          <a:prstGeom prst="roundRect">
            <a:avLst>
              <a:gd name="adj" fmla="val 5531"/>
            </a:avLst>
          </a:prstGeom>
        </p:spPr>
      </p:pic>
    </p:spTree>
    <p:extLst>
      <p:ext uri="{BB962C8B-B14F-4D97-AF65-F5344CB8AC3E}">
        <p14:creationId xmlns:p14="http://schemas.microsoft.com/office/powerpoint/2010/main" val="360006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DAF2F-0092-4661-A989-56D2FCEF7240}"/>
              </a:ext>
            </a:extLst>
          </p:cNvPr>
          <p:cNvSpPr txBox="1"/>
          <p:nvPr/>
        </p:nvSpPr>
        <p:spPr>
          <a:xfrm>
            <a:off x="727365" y="668801"/>
            <a:ext cx="403714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Родители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 и семья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–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важнейшее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звено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1C31E-233F-4531-BE31-BF5399B09F1B}"/>
              </a:ext>
            </a:extLst>
          </p:cNvPr>
          <p:cNvSpPr txBox="1"/>
          <p:nvPr/>
        </p:nvSpPr>
        <p:spPr>
          <a:xfrm>
            <a:off x="342460" y="3818052"/>
            <a:ext cx="216949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Компетенции родителей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54F67-C61D-4E30-A265-533A819BB318}"/>
              </a:ext>
            </a:extLst>
          </p:cNvPr>
          <p:cNvSpPr txBox="1"/>
          <p:nvPr/>
        </p:nvSpPr>
        <p:spPr>
          <a:xfrm>
            <a:off x="3781627" y="5529517"/>
            <a:ext cx="523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Позитивный взгляд на окружающий мир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F3320-4466-4598-BFCB-DF0633120388}"/>
              </a:ext>
            </a:extLst>
          </p:cNvPr>
          <p:cNvSpPr txBox="1"/>
          <p:nvPr/>
        </p:nvSpPr>
        <p:spPr>
          <a:xfrm>
            <a:off x="3051027" y="1853583"/>
            <a:ext cx="624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Терпимость к психологическим особенностям ребенка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9D5F3-B478-4E8A-8259-D2444B04F92D}"/>
              </a:ext>
            </a:extLst>
          </p:cNvPr>
          <p:cNvSpPr txBox="1"/>
          <p:nvPr/>
        </p:nvSpPr>
        <p:spPr>
          <a:xfrm>
            <a:off x="3781627" y="2432648"/>
            <a:ext cx="668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Адекватная оценка его способностей и индивидуальности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CA8E4-4F43-4F47-81B7-AEC7D2EA26E7}"/>
              </a:ext>
            </a:extLst>
          </p:cNvPr>
          <p:cNvSpPr txBox="1"/>
          <p:nvPr/>
        </p:nvSpPr>
        <p:spPr>
          <a:xfrm>
            <a:off x="4155542" y="2995224"/>
            <a:ext cx="794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Создание условий для развития и реализации  способностей ребенка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4FEBF-2399-4FEA-A253-A7E559F9C52E}"/>
              </a:ext>
            </a:extLst>
          </p:cNvPr>
          <p:cNvSpPr txBox="1"/>
          <p:nvPr/>
        </p:nvSpPr>
        <p:spPr>
          <a:xfrm>
            <a:off x="4303252" y="3599240"/>
            <a:ext cx="419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Умение договариваться с ребенком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18C7B-D37E-4043-B6A8-BAA10A685E69}"/>
              </a:ext>
            </a:extLst>
          </p:cNvPr>
          <p:cNvSpPr txBox="1"/>
          <p:nvPr/>
        </p:nvSpPr>
        <p:spPr>
          <a:xfrm>
            <a:off x="4155542" y="4257559"/>
            <a:ext cx="679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Рассказать о своем опыте профессионального становления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2A4A4-3DD6-44A8-9B84-D7E4E9C721F4}"/>
              </a:ext>
            </a:extLst>
          </p:cNvPr>
          <p:cNvSpPr txBox="1"/>
          <p:nvPr/>
        </p:nvSpPr>
        <p:spPr>
          <a:xfrm>
            <a:off x="4021882" y="4915879"/>
            <a:ext cx="67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Формирование системы ценностей и жизненных установок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54AB1-5268-4FD5-A6D9-9602ACF99155}"/>
              </a:ext>
            </a:extLst>
          </p:cNvPr>
          <p:cNvSpPr txBox="1"/>
          <p:nvPr/>
        </p:nvSpPr>
        <p:spPr>
          <a:xfrm>
            <a:off x="3051027" y="6108250"/>
            <a:ext cx="512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Знать и понимать современный рынок труда</a:t>
            </a:r>
          </a:p>
        </p:txBody>
      </p:sp>
      <p:sp>
        <p:nvSpPr>
          <p:cNvPr id="17" name="Арка 16"/>
          <p:cNvSpPr/>
          <p:nvPr/>
        </p:nvSpPr>
        <p:spPr>
          <a:xfrm rot="5400000">
            <a:off x="1135594" y="3163860"/>
            <a:ext cx="1750694" cy="1840176"/>
          </a:xfrm>
          <a:prstGeom prst="blockArc">
            <a:avLst>
              <a:gd name="adj1" fmla="val 10800000"/>
              <a:gd name="adj2" fmla="val 21546621"/>
              <a:gd name="adj3" fmla="val 38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2627697" y="2222915"/>
            <a:ext cx="510139" cy="985686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144351" y="3275669"/>
            <a:ext cx="921140" cy="571606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194927" y="4382400"/>
            <a:ext cx="870564" cy="37678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144351" y="4706964"/>
            <a:ext cx="792382" cy="326808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3051027" y="4997470"/>
            <a:ext cx="657674" cy="614058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www.vippng.com/png/full/167-1671736_chainlinks-missing-lin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/>
          <a:stretch/>
        </p:blipFill>
        <p:spPr bwMode="auto">
          <a:xfrm rot="20551460">
            <a:off x="5442589" y="-11206"/>
            <a:ext cx="5877607" cy="24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 flipH="1">
            <a:off x="2931029" y="2801980"/>
            <a:ext cx="765073" cy="658817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218852" y="3818052"/>
            <a:ext cx="979698" cy="244771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2727392" y="5304499"/>
            <a:ext cx="410444" cy="729274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58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AA42-A660-4707-BBD4-38D8BBD7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602" y="647409"/>
            <a:ext cx="304050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Muller Medium" pitchFamily="50" charset="-52"/>
              </a:rPr>
              <a:t>Особенности рынка труда сегодня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3012" y="5566552"/>
            <a:ext cx="477705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Нехватка квалифицированных рабочих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3012" y="2392399"/>
            <a:ext cx="409823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Дисбаланс между спросом и предложением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3012" y="3598273"/>
            <a:ext cx="289694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Рост конкуренции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3012" y="4507278"/>
            <a:ext cx="407355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Шаткое положение «престижных профессий»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398183" y="2490888"/>
            <a:ext cx="48437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1.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398183" y="3549028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2.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410920" y="4607168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3.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410920" y="5665309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4.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pic>
        <p:nvPicPr>
          <p:cNvPr id="3074" name="Picture 2" descr="https://s.yimg.com/uu/api/res/1.2/PcYJrDH4P9LFlMe3Yv8TFw--~B/aD03Nzk7dz0xMzE1O3NtPTE7YXBwaWQ9eXRhY2h5b24-/https:/media.zenfs.com/en-US/coindesk_75/973f5fbb20c70e5813958b055d2c26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59004" b="29287"/>
          <a:stretch/>
        </p:blipFill>
        <p:spPr bwMode="auto">
          <a:xfrm>
            <a:off x="5991488" y="-1836"/>
            <a:ext cx="6209371" cy="68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068404" y="1809551"/>
            <a:ext cx="2781701" cy="0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68403" y="739543"/>
            <a:ext cx="2781701" cy="0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30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1302" y="1840258"/>
            <a:ext cx="382668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Рынок труда сжимается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1302" y="2713909"/>
            <a:ext cx="313924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Реальная зарплата уменьшилась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8403" y="4693866"/>
            <a:ext cx="253191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Меньше спрос на начинающих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302" y="3842387"/>
            <a:ext cx="3002745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Удаленная работа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601" y="5678627"/>
            <a:ext cx="3826689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Пенсионеры конкурируют с молодежью</a:t>
            </a:r>
          </a:p>
        </p:txBody>
      </p:sp>
      <p:pic>
        <p:nvPicPr>
          <p:cNvPr id="4098" name="Picture 2" descr="https://1.bp.blogspot.com/-529JqeLlLGg/XfSYNZAT-VI/AAAAAAAADXI/DDaraiOittc0ytph8UyBsjHN-uNG2cH-QCLcBGAsYHQ/s1600/New%2BYear%2BPng%2B%2528missiontechal%25292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r="3037"/>
          <a:stretch/>
        </p:blipFill>
        <p:spPr bwMode="auto">
          <a:xfrm>
            <a:off x="5762785" y="0"/>
            <a:ext cx="64198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A2DAA42-A660-4707-BBD4-38D8BBD70B69}"/>
              </a:ext>
            </a:extLst>
          </p:cNvPr>
          <p:cNvSpPr txBox="1">
            <a:spLocks/>
          </p:cNvSpPr>
          <p:nvPr/>
        </p:nvSpPr>
        <p:spPr>
          <a:xfrm>
            <a:off x="981302" y="310530"/>
            <a:ext cx="3040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j-ea"/>
                <a:cs typeface="+mj-cs"/>
              </a:rPr>
              <a:t>Что изменил 2020?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398183" y="1778624"/>
            <a:ext cx="48437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1.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398183" y="2775978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2.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410920" y="3773332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3.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410920" y="4770686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4.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68404" y="1472672"/>
            <a:ext cx="2781701" cy="0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068403" y="402664"/>
            <a:ext cx="2781701" cy="0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410920" y="5768042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49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A5D1E-1AFD-4D25-9592-8EA5BB886FCF}"/>
              </a:ext>
            </a:extLst>
          </p:cNvPr>
          <p:cNvSpPr txBox="1"/>
          <p:nvPr/>
        </p:nvSpPr>
        <p:spPr>
          <a:xfrm>
            <a:off x="2895398" y="142579"/>
            <a:ext cx="6401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Опрос 2500 родителей в 2020 году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321102" y="1133357"/>
          <a:ext cx="3673436" cy="244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63410" y="764025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Какое хотите образование для ребенка?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1230" y="2211822"/>
            <a:ext cx="14547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Рабочая профессия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2.8%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78638" y="1235831"/>
            <a:ext cx="1842171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D8411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Среднее проф.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D8411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23.9%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410" y="1884745"/>
            <a:ext cx="1075936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Высшее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73.3%</a:t>
            </a: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6485460" y="1130994"/>
          <a:ext cx="3673436" cy="244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591122" y="1536454"/>
            <a:ext cx="1095172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3 – 5.5%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91122" y="1942592"/>
            <a:ext cx="1502334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3-4 – 32.9%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91122" y="2348730"/>
            <a:ext cx="1258678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4 – 22.8%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91122" y="3161005"/>
            <a:ext cx="1095172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5 – 3.2%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91122" y="2754868"/>
            <a:ext cx="1500732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D8411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4-5 – 35.6%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9046" y="764025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Как реально учится ребенок?</a:t>
            </a: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321101" y="4333905"/>
          <a:ext cx="3673436" cy="244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6344617" y="4333905"/>
          <a:ext cx="3673436" cy="244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97125" y="3693049"/>
            <a:ext cx="452138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Вы бы хотели, чтобы ребенок получил рабочую профессию еще в школе?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68595" y="5275524"/>
            <a:ext cx="87075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Да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78.6%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2621" y="4575686"/>
            <a:ext cx="8338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Нет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21.4%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46076" y="5275523"/>
            <a:ext cx="8787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Да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89.2%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44758" y="4575686"/>
            <a:ext cx="86433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Muller Medium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Нет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10.8%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40712" y="3701435"/>
            <a:ext cx="561396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Вы бы хотели, чтобы ребенок получил рабочую профессию вместе в высшим образованием?</a:t>
            </a:r>
          </a:p>
        </p:txBody>
      </p:sp>
    </p:spTree>
    <p:extLst>
      <p:ext uri="{BB962C8B-B14F-4D97-AF65-F5344CB8AC3E}">
        <p14:creationId xmlns:p14="http://schemas.microsoft.com/office/powerpoint/2010/main" val="49328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0" y="175100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3199" y="0"/>
            <a:ext cx="40644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02" y="0"/>
            <a:ext cx="4064400" cy="6858000"/>
          </a:xfrm>
          <a:prstGeom prst="rect">
            <a:avLst/>
          </a:prstGeom>
          <a:solidFill>
            <a:srgbClr val="D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3197" y="2302017"/>
            <a:ext cx="4064402" cy="4847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3198" y="2331202"/>
            <a:ext cx="4064401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Обучение педагогов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1203" y="2309195"/>
            <a:ext cx="4064399" cy="4775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27598" y="2308117"/>
            <a:ext cx="4064401" cy="4786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325101"/>
            <a:ext cx="412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Работа с родителями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7600" y="2331201"/>
            <a:ext cx="406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000">
                <a:solidFill>
                  <a:schemeClr val="bg1"/>
                </a:solidFill>
                <a:latin typeface="Muller Bold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Работа с учениками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594" y="291593"/>
            <a:ext cx="10711989" cy="86491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Открывается ресурсный центр «Профориентир Кубань» на базе СОШ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#102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0661" y="125617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9547" y="1256173"/>
            <a:ext cx="1152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#2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87205" y="1256173"/>
            <a:ext cx="1145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#3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3196" y="3229999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Организация профориентации в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школе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33552"/>
            <a:ext cx="12192000" cy="2188723"/>
          </a:xfrm>
          <a:prstGeom prst="rect">
            <a:avLst/>
          </a:prstGeom>
          <a:gradFill flip="none" rotWithShape="1">
            <a:gsLst>
              <a:gs pos="0">
                <a:srgbClr val="D4E5F4"/>
              </a:gs>
              <a:gs pos="50000">
                <a:srgbClr val="E2F0D9"/>
              </a:gs>
              <a:gs pos="100000">
                <a:srgbClr val="FFF2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29999"/>
            <a:ext cx="406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Налаживание диалога с подростками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22143" y="3229998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Развитие личности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Профессиональный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64" y="5072099"/>
            <a:ext cx="406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Семинары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Мастер-классы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3196" y="5072098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Семинары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Мастер-классы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03804" y="5069049"/>
            <a:ext cx="4056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Тестирование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Консультация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Профессиональные пробы</a:t>
            </a:r>
          </a:p>
        </p:txBody>
      </p:sp>
    </p:spTree>
    <p:extLst>
      <p:ext uri="{BB962C8B-B14F-4D97-AF65-F5344CB8AC3E}">
        <p14:creationId xmlns:p14="http://schemas.microsoft.com/office/powerpoint/2010/main" val="207888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E97CE-0ABA-413A-8D94-3260AD64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329" y="365125"/>
            <a:ext cx="3180471" cy="1325563"/>
          </a:xfrm>
        </p:spPr>
        <p:txBody>
          <a:bodyPr/>
          <a:lstStyle/>
          <a:p>
            <a:r>
              <a:rPr lang="ru-RU" sz="3600" b="1" dirty="0"/>
              <a:t>Летние профессиональные Смены- 2021</a:t>
            </a:r>
            <a:br>
              <a:rPr lang="ru-RU" sz="3600" b="1" dirty="0"/>
            </a:br>
            <a:r>
              <a:rPr lang="ru-RU" sz="3600" b="1" dirty="0"/>
              <a:t>пройдут в Анапе, п. Сукко, ДСОК «Родник»</a:t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b="1" dirty="0">
                <a:solidFill>
                  <a:srgbClr val="FF0000"/>
                </a:solidFill>
              </a:rPr>
              <a:t>16.06.21-29.06.21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01.07.21-14.07.21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16.07.21-29.07.21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01.08.21-14.08.21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16.08.21-29.08.21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28930D-9577-4924-BAFC-6B7EA9E79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65125"/>
            <a:ext cx="6636963" cy="6430122"/>
          </a:xfrm>
        </p:spPr>
      </p:pic>
    </p:spTree>
    <p:extLst>
      <p:ext uri="{BB962C8B-B14F-4D97-AF65-F5344CB8AC3E}">
        <p14:creationId xmlns:p14="http://schemas.microsoft.com/office/powerpoint/2010/main" val="226322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0" y="175100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3199" y="0"/>
            <a:ext cx="40644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02" y="0"/>
            <a:ext cx="4064400" cy="6858000"/>
          </a:xfrm>
          <a:prstGeom prst="rect">
            <a:avLst/>
          </a:prstGeom>
          <a:solidFill>
            <a:srgbClr val="D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3197" y="2302017"/>
            <a:ext cx="4064402" cy="4847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3198" y="2331202"/>
            <a:ext cx="4064401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Обучение педагогов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1203" y="2309195"/>
            <a:ext cx="4064399" cy="4775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27598" y="2308117"/>
            <a:ext cx="4064401" cy="4786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325101"/>
            <a:ext cx="412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Работа с родителями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7600" y="2331201"/>
            <a:ext cx="406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000">
                <a:solidFill>
                  <a:schemeClr val="bg1"/>
                </a:solidFill>
                <a:latin typeface="Muller Bold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Работа с учениками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594" y="291593"/>
            <a:ext cx="10711989" cy="86491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Открывается ресурсный центр «Профориентир Кубань» на базе СОШ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#102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0661" y="125617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9547" y="1256173"/>
            <a:ext cx="1152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#2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87205" y="1256173"/>
            <a:ext cx="1145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#3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3196" y="3229999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Организация профориентации в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школе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33552"/>
            <a:ext cx="12192000" cy="2188723"/>
          </a:xfrm>
          <a:prstGeom prst="rect">
            <a:avLst/>
          </a:prstGeom>
          <a:gradFill flip="none" rotWithShape="1">
            <a:gsLst>
              <a:gs pos="0">
                <a:srgbClr val="D4E5F4"/>
              </a:gs>
              <a:gs pos="50000">
                <a:srgbClr val="E2F0D9"/>
              </a:gs>
              <a:gs pos="100000">
                <a:srgbClr val="FFF2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229999"/>
            <a:ext cx="406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Налаживание диалога с подростками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22143" y="3229998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Развитие личности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Профессиональный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64" y="5072099"/>
            <a:ext cx="406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Семинары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Мастер-классы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3196" y="5072098"/>
            <a:ext cx="40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Семинары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Мастер-классы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03804" y="5069049"/>
            <a:ext cx="4056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Тестирование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Консультация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Тренинги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Профессиональные пробы</a:t>
            </a:r>
          </a:p>
        </p:txBody>
      </p:sp>
    </p:spTree>
    <p:extLst>
      <p:ext uri="{BB962C8B-B14F-4D97-AF65-F5344CB8AC3E}">
        <p14:creationId xmlns:p14="http://schemas.microsoft.com/office/powerpoint/2010/main" val="335803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t="4666" r="6334" b="15001"/>
          <a:stretch/>
        </p:blipFill>
        <p:spPr>
          <a:xfrm>
            <a:off x="964314" y="3997305"/>
            <a:ext cx="1761633" cy="1768973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1568"/>
          <a:stretch/>
        </p:blipFill>
        <p:spPr>
          <a:xfrm>
            <a:off x="9305031" y="1227635"/>
            <a:ext cx="1836645" cy="1836645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22" r="5283" b="40186"/>
          <a:stretch/>
        </p:blipFill>
        <p:spPr>
          <a:xfrm>
            <a:off x="3815094" y="3903714"/>
            <a:ext cx="1814360" cy="189168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4811" r="10282" b="40370"/>
          <a:stretch/>
        </p:blipFill>
        <p:spPr>
          <a:xfrm>
            <a:off x="1005865" y="1230657"/>
            <a:ext cx="1814359" cy="188564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8089" r="23092" b="53640"/>
          <a:stretch/>
        </p:blipFill>
        <p:spPr>
          <a:xfrm>
            <a:off x="6562547" y="3997305"/>
            <a:ext cx="1814360" cy="1769979"/>
          </a:xfrm>
          <a:prstGeom prst="ellipse">
            <a:avLst/>
          </a:prstGeom>
        </p:spPr>
      </p:pic>
      <p:pic>
        <p:nvPicPr>
          <p:cNvPr id="4098" name="Picture 2" descr="https://pp.userapi.com/c836126/v836126885/598d/J9z0MrLl69Q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9" t="9521" r="36770" b="55845"/>
          <a:stretch/>
        </p:blipFill>
        <p:spPr bwMode="auto">
          <a:xfrm>
            <a:off x="9279147" y="3939300"/>
            <a:ext cx="1888411" cy="18884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8541" y="436952"/>
            <a:ext cx="4567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Команда проекта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8935" y="3120964"/>
            <a:ext cx="2128392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Моисеева Татьяна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Викторовна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Руководитель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5306" y="5827711"/>
            <a:ext cx="189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Зимонин Игорь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Николаевич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Тренер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88496" y="5893376"/>
            <a:ext cx="21669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Моисеев Иван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Методолог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05031" y="5893376"/>
            <a:ext cx="21669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Гуреев Максим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Андреевич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Методолог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8347" y="3125837"/>
            <a:ext cx="216699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uller Bold" pitchFamily="50" charset="-52"/>
              </a:rPr>
              <a:t>Новикова Светлана Константиновна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Bold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4472C4">
                    <a:lumMod val="75000"/>
                  </a:srgbClr>
                </a:solidFill>
                <a:latin typeface="Muller Bold" pitchFamily="50" charset="-52"/>
              </a:rPr>
              <a:t>консультант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uller Bold" pitchFamily="50" charset="-5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06508" y="3142688"/>
            <a:ext cx="1835168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Нагорная Елена Юрьевна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Консультант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1996" b="18032"/>
          <a:stretch/>
        </p:blipFill>
        <p:spPr>
          <a:xfrm>
            <a:off x="6490830" y="1227635"/>
            <a:ext cx="1886077" cy="1886077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88496" y="3142687"/>
            <a:ext cx="169987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err="1">
                <a:solidFill>
                  <a:prstClr val="black"/>
                </a:solidFill>
                <a:latin typeface="Muller Bold" pitchFamily="50" charset="-52"/>
              </a:rPr>
              <a:t>Чепелева</a:t>
            </a:r>
            <a:r>
              <a:rPr lang="ru-RU" sz="1600" dirty="0">
                <a:solidFill>
                  <a:prstClr val="black"/>
                </a:solidFill>
                <a:latin typeface="Muller Bold" pitchFamily="50" charset="-52"/>
              </a:rPr>
              <a:t> Лада </a:t>
            </a:r>
          </a:p>
          <a:p>
            <a:pPr>
              <a:lnSpc>
                <a:spcPct val="80000"/>
              </a:lnSpc>
            </a:pPr>
            <a:r>
              <a:rPr lang="ru-RU" sz="1600" dirty="0" err="1">
                <a:solidFill>
                  <a:prstClr val="black"/>
                </a:solidFill>
                <a:latin typeface="Muller Bold" pitchFamily="50" charset="-52"/>
              </a:rPr>
              <a:t>Металловна</a:t>
            </a:r>
            <a:endParaRPr lang="ru-RU" sz="1600" dirty="0">
              <a:solidFill>
                <a:prstClr val="black"/>
              </a:solidFill>
              <a:latin typeface="Muller Bold" pitchFamily="50" charset="-52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4472C4">
                    <a:lumMod val="75000"/>
                  </a:srgbClr>
                </a:solidFill>
                <a:latin typeface="Muller Bold" pitchFamily="50" charset="-52"/>
              </a:rPr>
              <a:t>Консультант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25186" t="4299" r="13205" b="54645"/>
          <a:stretch/>
        </p:blipFill>
        <p:spPr>
          <a:xfrm>
            <a:off x="3748347" y="1260690"/>
            <a:ext cx="1770534" cy="1770534"/>
          </a:xfrm>
          <a:prstGeom prst="ellipse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748347" y="5833866"/>
            <a:ext cx="216699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prstClr val="black"/>
                </a:solidFill>
                <a:latin typeface="Muller Bold" pitchFamily="50" charset="-52"/>
              </a:rPr>
              <a:t>Моисеев Алексей Дмитриевич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4472C4">
                    <a:lumMod val="75000"/>
                  </a:srgbClr>
                </a:solidFill>
                <a:latin typeface="Muller Bold" pitchFamily="50" charset="-52"/>
              </a:rPr>
              <a:t>Менеджер</a:t>
            </a:r>
          </a:p>
        </p:txBody>
      </p:sp>
    </p:spTree>
    <p:extLst>
      <p:ext uri="{BB962C8B-B14F-4D97-AF65-F5344CB8AC3E}">
        <p14:creationId xmlns:p14="http://schemas.microsoft.com/office/powerpoint/2010/main" val="277831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3ED3EDF-D986-4D0C-B04C-E11F105F569B}"/>
              </a:ext>
            </a:extLst>
          </p:cNvPr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2676C-0083-4A22-9644-9A1DB74A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678" y="638895"/>
            <a:ext cx="5413585" cy="474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F5597"/>
                </a:solidFill>
                <a:latin typeface="Exo 2.0 Medium" panose="00000600000000000000" pitchFamily="50" charset="-52"/>
              </a:rPr>
              <a:t>АНО «Профориентир Кубань»</a:t>
            </a:r>
            <a:r>
              <a:rPr lang="ru-RU" sz="2800" dirty="0">
                <a:solidFill>
                  <a:srgbClr val="2F5597"/>
                </a:solidFill>
                <a:latin typeface="Exo 2.0 Medium" panose="00000600000000000000" pitchFamily="50" charset="-52"/>
              </a:rPr>
              <a:t/>
            </a:r>
            <a:br>
              <a:rPr lang="ru-RU" sz="2800" dirty="0">
                <a:solidFill>
                  <a:srgbClr val="2F5597"/>
                </a:solidFill>
                <a:latin typeface="Exo 2.0 Medium" panose="00000600000000000000" pitchFamily="50" charset="-52"/>
              </a:rPr>
            </a:br>
            <a:r>
              <a:rPr lang="ru-RU" sz="2800" dirty="0">
                <a:solidFill>
                  <a:srgbClr val="2F5597"/>
                </a:solidFill>
                <a:latin typeface="Exo 2.0 Medium" panose="00000600000000000000" pitchFamily="50" charset="-52"/>
              </a:rPr>
              <a:t>                                                                                      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28AF323-80CE-45F1-B129-D81AF41D3BAF}"/>
              </a:ext>
            </a:extLst>
          </p:cNvPr>
          <p:cNvGrpSpPr/>
          <p:nvPr/>
        </p:nvGrpSpPr>
        <p:grpSpPr>
          <a:xfrm>
            <a:off x="515352" y="263319"/>
            <a:ext cx="3852221" cy="907238"/>
            <a:chOff x="6595526" y="947743"/>
            <a:chExt cx="3852221" cy="9072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0D49A8-71C9-46E0-90DA-C7FDCA64320A}"/>
                </a:ext>
              </a:extLst>
            </p:cNvPr>
            <p:cNvSpPr txBox="1"/>
            <p:nvPr/>
          </p:nvSpPr>
          <p:spPr>
            <a:xfrm>
              <a:off x="7077456" y="1270206"/>
              <a:ext cx="3370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Exo 2.0 Medium" panose="00000600000000000000" pitchFamily="50" charset="-52"/>
                  <a:ea typeface="+mn-ea"/>
                  <a:cs typeface="+mn-cs"/>
                </a:rPr>
                <a:t>ПРОФОРИЕНТИР</a:t>
              </a:r>
            </a:p>
          </p:txBody>
        </p:sp>
        <p:pic>
          <p:nvPicPr>
            <p:cNvPr id="19" name="Picture 2" descr="http://static1.squarespace.com/static/56e48c6fcf80a14323c90100/t/56f4812e0bb4eb7999c3996b/1458864434568/Favicon+%28black+2000px%29.png?format=1500w">
              <a:extLst>
                <a:ext uri="{FF2B5EF4-FFF2-40B4-BE49-F238E27FC236}">
                  <a16:creationId xmlns:a16="http://schemas.microsoft.com/office/drawing/2014/main" id="{3636C7C5-F7F0-4B47-86BF-9F02040E0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2" t="16365" r="20520" b="16470"/>
            <a:stretch/>
          </p:blipFill>
          <p:spPr bwMode="auto">
            <a:xfrm>
              <a:off x="6595526" y="947743"/>
              <a:ext cx="639201" cy="88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6F97DCF4-AAAD-48B8-A8E2-48039FD61BC3}"/>
                </a:ext>
              </a:extLst>
            </p:cNvPr>
            <p:cNvCxnSpPr/>
            <p:nvPr/>
          </p:nvCxnSpPr>
          <p:spPr>
            <a:xfrm>
              <a:off x="6808470" y="1791431"/>
              <a:ext cx="3515452" cy="0"/>
            </a:xfrm>
            <a:prstGeom prst="line">
              <a:avLst/>
            </a:prstGeom>
            <a:ln w="28575">
              <a:solidFill>
                <a:srgbClr val="2E6C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73264BB-CE85-4DE3-839F-2CF364EB4A4C}"/>
              </a:ext>
            </a:extLst>
          </p:cNvPr>
          <p:cNvSpPr txBox="1"/>
          <p:nvPr/>
        </p:nvSpPr>
        <p:spPr>
          <a:xfrm>
            <a:off x="602524" y="1351191"/>
            <a:ext cx="1392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О нас: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8A75443-BDB0-4AF0-A9BF-C893EC3B7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4811" r="10282" b="40370"/>
          <a:stretch/>
        </p:blipFill>
        <p:spPr>
          <a:xfrm>
            <a:off x="9591415" y="2056280"/>
            <a:ext cx="1814359" cy="1885644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7520C7-DF74-4A27-8646-FD8C4F0D3CAA}"/>
              </a:ext>
            </a:extLst>
          </p:cNvPr>
          <p:cNvSpPr txBox="1"/>
          <p:nvPr/>
        </p:nvSpPr>
        <p:spPr>
          <a:xfrm>
            <a:off x="9591415" y="3941924"/>
            <a:ext cx="2128392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Моисеева Татьяна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Викторовна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Руководитель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66BAC4-A0A5-4722-965C-EC735CBD3D4D}"/>
              </a:ext>
            </a:extLst>
          </p:cNvPr>
          <p:cNvSpPr txBox="1"/>
          <p:nvPr/>
        </p:nvSpPr>
        <p:spPr>
          <a:xfrm>
            <a:off x="5553310" y="1345853"/>
            <a:ext cx="277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Наши цифры: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9FD45F-CD11-4817-A6F7-009441AC68FD}"/>
              </a:ext>
            </a:extLst>
          </p:cNvPr>
          <p:cNvSpPr txBox="1"/>
          <p:nvPr/>
        </p:nvSpPr>
        <p:spPr>
          <a:xfrm>
            <a:off x="636275" y="2096887"/>
            <a:ext cx="344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3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 года работаем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904A92-76C5-4BD2-A435-0CF58E6460B4}"/>
              </a:ext>
            </a:extLst>
          </p:cNvPr>
          <p:cNvSpPr txBox="1"/>
          <p:nvPr/>
        </p:nvSpPr>
        <p:spPr>
          <a:xfrm>
            <a:off x="6546978" y="2052129"/>
            <a:ext cx="120809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738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CB6481-2889-4DBF-8335-1BEDB3D11B19}"/>
              </a:ext>
            </a:extLst>
          </p:cNvPr>
          <p:cNvSpPr txBox="1"/>
          <p:nvPr/>
        </p:nvSpPr>
        <p:spPr>
          <a:xfrm>
            <a:off x="6465811" y="2590087"/>
            <a:ext cx="143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Ученикам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E5BCF4-1384-49FA-B8A2-C7EB2546F545}"/>
              </a:ext>
            </a:extLst>
          </p:cNvPr>
          <p:cNvSpPr txBox="1"/>
          <p:nvPr/>
        </p:nvSpPr>
        <p:spPr>
          <a:xfrm>
            <a:off x="6527613" y="3032868"/>
            <a:ext cx="121311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450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54361F-7885-4387-AD66-0A4C0F4FC204}"/>
              </a:ext>
            </a:extLst>
          </p:cNvPr>
          <p:cNvSpPr txBox="1"/>
          <p:nvPr/>
        </p:nvSpPr>
        <p:spPr>
          <a:xfrm>
            <a:off x="6372037" y="3534082"/>
            <a:ext cx="1524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Р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одителям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Medium" panose="00000600000000000000" pitchFamily="50" charset="-52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0E6195-1B17-4602-AF09-EA6252FD600B}"/>
              </a:ext>
            </a:extLst>
          </p:cNvPr>
          <p:cNvSpPr txBox="1"/>
          <p:nvPr/>
        </p:nvSpPr>
        <p:spPr>
          <a:xfrm>
            <a:off x="6607691" y="3906464"/>
            <a:ext cx="112470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199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963990-8D65-4059-AC5C-E94CFDB0046D}"/>
              </a:ext>
            </a:extLst>
          </p:cNvPr>
          <p:cNvSpPr txBox="1"/>
          <p:nvPr/>
        </p:nvSpPr>
        <p:spPr>
          <a:xfrm>
            <a:off x="6487046" y="4429222"/>
            <a:ext cx="139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Учителям 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DABDD5B9-2DAF-45E8-9349-77AB69BB6B0B}"/>
              </a:ext>
            </a:extLst>
          </p:cNvPr>
          <p:cNvCxnSpPr>
            <a:cxnSpLocks/>
          </p:cNvCxnSpPr>
          <p:nvPr/>
        </p:nvCxnSpPr>
        <p:spPr>
          <a:xfrm>
            <a:off x="5687810" y="1918874"/>
            <a:ext cx="2490711" cy="0"/>
          </a:xfrm>
          <a:prstGeom prst="line">
            <a:avLst/>
          </a:prstGeom>
          <a:ln w="28575">
            <a:solidFill>
              <a:srgbClr val="2E6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DDA92C5-CFFD-48CD-8902-555D15DA9CAC}"/>
              </a:ext>
            </a:extLst>
          </p:cNvPr>
          <p:cNvSpPr txBox="1"/>
          <p:nvPr/>
        </p:nvSpPr>
        <p:spPr>
          <a:xfrm rot="16200000">
            <a:off x="4702095" y="3072514"/>
            <a:ext cx="272403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Light" panose="00000400000000000000" pitchFamily="50" charset="-52"/>
                <a:ea typeface="+mn-ea"/>
                <a:cs typeface="+mn-cs"/>
              </a:rPr>
              <a:t>Помогли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Light" panose="00000400000000000000" pitchFamily="50" charset="-52"/>
              <a:ea typeface="+mn-ea"/>
              <a:cs typeface="+mn-cs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8FA48EB8-1990-4A44-A2FF-8A11B430B0E0}"/>
              </a:ext>
            </a:extLst>
          </p:cNvPr>
          <p:cNvCxnSpPr>
            <a:cxnSpLocks/>
          </p:cNvCxnSpPr>
          <p:nvPr/>
        </p:nvCxnSpPr>
        <p:spPr>
          <a:xfrm>
            <a:off x="6297409" y="2242466"/>
            <a:ext cx="0" cy="2376141"/>
          </a:xfrm>
          <a:prstGeom prst="line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2D2179C-AFB2-4C10-8740-D36E569B759F}"/>
              </a:ext>
            </a:extLst>
          </p:cNvPr>
          <p:cNvSpPr txBox="1"/>
          <p:nvPr/>
        </p:nvSpPr>
        <p:spPr>
          <a:xfrm>
            <a:off x="634698" y="2935917"/>
            <a:ext cx="47892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2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 проекта реализовано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F42B9610-DF8F-4CCF-8A35-07C6BDA31385}"/>
              </a:ext>
            </a:extLst>
          </p:cNvPr>
          <p:cNvCxnSpPr>
            <a:cxnSpLocks/>
          </p:cNvCxnSpPr>
          <p:nvPr/>
        </p:nvCxnSpPr>
        <p:spPr>
          <a:xfrm>
            <a:off x="728296" y="1935966"/>
            <a:ext cx="1040215" cy="0"/>
          </a:xfrm>
          <a:prstGeom prst="line">
            <a:avLst/>
          </a:prstGeom>
          <a:ln w="28575">
            <a:solidFill>
              <a:srgbClr val="2E6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E9709D9-18AD-4050-9603-592C79D5A270}"/>
              </a:ext>
            </a:extLst>
          </p:cNvPr>
          <p:cNvSpPr txBox="1"/>
          <p:nvPr/>
        </p:nvSpPr>
        <p:spPr>
          <a:xfrm>
            <a:off x="9407714" y="1345853"/>
            <a:ext cx="218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Контакты: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2556C39-5A8D-4306-A900-BF0ADB540B2E}"/>
              </a:ext>
            </a:extLst>
          </p:cNvPr>
          <p:cNvCxnSpPr>
            <a:cxnSpLocks/>
          </p:cNvCxnSpPr>
          <p:nvPr/>
        </p:nvCxnSpPr>
        <p:spPr>
          <a:xfrm>
            <a:off x="9542213" y="1918874"/>
            <a:ext cx="1842568" cy="0"/>
          </a:xfrm>
          <a:prstGeom prst="line">
            <a:avLst/>
          </a:prstGeom>
          <a:ln w="28575">
            <a:solidFill>
              <a:srgbClr val="2E6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5C1893E-FB3C-4618-9D58-B3A0E285E76C}"/>
              </a:ext>
            </a:extLst>
          </p:cNvPr>
          <p:cNvSpPr txBox="1"/>
          <p:nvPr/>
        </p:nvSpPr>
        <p:spPr>
          <a:xfrm>
            <a:off x="636275" y="3676460"/>
            <a:ext cx="297047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45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партнеров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5984C6-9005-4128-BE17-CEFA3D72AA53}"/>
              </a:ext>
            </a:extLst>
          </p:cNvPr>
          <p:cNvSpPr txBox="1"/>
          <p:nvPr/>
        </p:nvSpPr>
        <p:spPr>
          <a:xfrm>
            <a:off x="636275" y="4179193"/>
            <a:ext cx="159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Услуги: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485D74E7-5F1D-451C-B0B2-D0C86EC3B09F}"/>
              </a:ext>
            </a:extLst>
          </p:cNvPr>
          <p:cNvCxnSpPr>
            <a:cxnSpLocks/>
          </p:cNvCxnSpPr>
          <p:nvPr/>
        </p:nvCxnSpPr>
        <p:spPr>
          <a:xfrm>
            <a:off x="762047" y="4763968"/>
            <a:ext cx="1336258" cy="0"/>
          </a:xfrm>
          <a:prstGeom prst="line">
            <a:avLst/>
          </a:prstGeom>
          <a:ln w="28575">
            <a:solidFill>
              <a:srgbClr val="2E6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20317FE-FFEE-457D-988D-24CC9E324625}"/>
              </a:ext>
            </a:extLst>
          </p:cNvPr>
          <p:cNvSpPr txBox="1"/>
          <p:nvPr/>
        </p:nvSpPr>
        <p:spPr>
          <a:xfrm>
            <a:off x="667653" y="4845571"/>
            <a:ext cx="7379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2E6CA4"/>
                </a:solidFill>
                <a:latin typeface="Exo 2.0 Medium" panose="00000600000000000000" pitchFamily="50" charset="-52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Психологические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консультации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Тренинги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 личностного развития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Профессиональные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пробы</a:t>
            </a:r>
          </a:p>
        </p:txBody>
      </p:sp>
      <p:pic>
        <p:nvPicPr>
          <p:cNvPr id="80" name="Picture 10" descr="https://www.edigitalagency.com.au/wp-content/uploads/new-instagram-logo-png-transparent.png">
            <a:extLst>
              <a:ext uri="{FF2B5EF4-FFF2-40B4-BE49-F238E27FC236}">
                <a16:creationId xmlns:a16="http://schemas.microsoft.com/office/drawing/2014/main" id="{1E21C85F-C944-4E0B-BA58-2B76B780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12" y="5129563"/>
            <a:ext cx="400385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https://avatanplus.com/files/resources/original/5abfdccd67def1627d768271.png">
            <a:extLst>
              <a:ext uri="{FF2B5EF4-FFF2-40B4-BE49-F238E27FC236}">
                <a16:creationId xmlns:a16="http://schemas.microsoft.com/office/drawing/2014/main" id="{FEA1D734-8BF6-4BB8-9D79-0B2B5EB2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44" y="5589409"/>
            <a:ext cx="400110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B68B3472-5E1F-4DBC-8466-BB50072874A3}"/>
              </a:ext>
            </a:extLst>
          </p:cNvPr>
          <p:cNvSpPr/>
          <p:nvPr/>
        </p:nvSpPr>
        <p:spPr>
          <a:xfrm>
            <a:off x="9803612" y="5535060"/>
            <a:ext cx="229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@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profforient_kuban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5BE4E1EE-3441-4215-B8D7-4B09F0936E86}"/>
              </a:ext>
            </a:extLst>
          </p:cNvPr>
          <p:cNvSpPr/>
          <p:nvPr/>
        </p:nvSpPr>
        <p:spPr>
          <a:xfrm>
            <a:off x="9803612" y="5108750"/>
            <a:ext cx="166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@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profforien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tir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Exo 2.0 Medium" panose="00000600000000000000" pitchFamily="50" charset="-52"/>
              <a:ea typeface="+mn-ea"/>
              <a:cs typeface="+mn-cs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E5B1DAD-0294-4F82-9375-4B4270962D0F}"/>
              </a:ext>
            </a:extLst>
          </p:cNvPr>
          <p:cNvSpPr/>
          <p:nvPr/>
        </p:nvSpPr>
        <p:spPr>
          <a:xfrm>
            <a:off x="9840776" y="5987397"/>
            <a:ext cx="1628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profforient.ru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Exo 2.0 Medium" panose="00000600000000000000" pitchFamily="50" charset="-52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133976-D39F-4D3F-A5E2-18A3C2BE99E1}"/>
              </a:ext>
            </a:extLst>
          </p:cNvPr>
          <p:cNvSpPr txBox="1"/>
          <p:nvPr/>
        </p:nvSpPr>
        <p:spPr>
          <a:xfrm>
            <a:off x="9247703" y="4621129"/>
            <a:ext cx="264328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525252"/>
                </a:solidFill>
                <a:latin typeface="Exo 2.0 Medium" panose="000006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Exo 2.0 Medium" panose="00000600000000000000" pitchFamily="50" charset="-52"/>
                <a:ea typeface="+mn-ea"/>
                <a:cs typeface="+mn-cs"/>
              </a:rPr>
              <a:t>Сот. +7 (918) 43-81-280</a:t>
            </a:r>
          </a:p>
        </p:txBody>
      </p:sp>
    </p:spTree>
    <p:extLst>
      <p:ext uri="{BB962C8B-B14F-4D97-AF65-F5344CB8AC3E}">
        <p14:creationId xmlns:p14="http://schemas.microsoft.com/office/powerpoint/2010/main" val="3175202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 flipV="1">
            <a:off x="0" y="-1"/>
            <a:ext cx="123063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https://clipart-db.ru/file_content/rastr/laptope_0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" b="21625"/>
          <a:stretch/>
        </p:blipFill>
        <p:spPr bwMode="auto">
          <a:xfrm>
            <a:off x="114300" y="420553"/>
            <a:ext cx="12221871" cy="580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www.edigitalagency.com.au/wp-content/uploads/new-instagram-logo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66" y="3126270"/>
            <a:ext cx="512230" cy="5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avatanplus.com/files/resources/original/5abfdccd67def1627d768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66" y="3905902"/>
            <a:ext cx="514411" cy="51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50980" y="3912636"/>
            <a:ext cx="299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@</a:t>
            </a:r>
            <a:r>
              <a:rPr lang="ru-RU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profforient_kuban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0980" y="3182154"/>
            <a:ext cx="2163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@</a:t>
            </a:r>
            <a:r>
              <a:rPr lang="ru-RU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profforien</a:t>
            </a:r>
            <a:r>
              <a:rPr lang="en-US" sz="2400" dirty="0" err="1">
                <a:solidFill>
                  <a:srgbClr val="525252"/>
                </a:solidFill>
                <a:latin typeface="Exo 2.0 Medium" panose="00000600000000000000" pitchFamily="50" charset="-52"/>
              </a:rPr>
              <a:t>tir</a:t>
            </a:r>
            <a:endParaRPr lang="ru-RU" sz="2400" dirty="0">
              <a:solidFill>
                <a:srgbClr val="525252"/>
              </a:solidFill>
              <a:latin typeface="Exo 2.0 Medium" panose="000006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0980" y="4667078"/>
            <a:ext cx="3222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http://profforient.ru/</a:t>
            </a:r>
            <a:endParaRPr lang="ru-RU" sz="2400" dirty="0">
              <a:solidFill>
                <a:srgbClr val="525252"/>
              </a:solidFill>
              <a:latin typeface="Exo 2.0 Medium" panose="000006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2192" y="4667077"/>
            <a:ext cx="865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525252"/>
                </a:solidFill>
                <a:latin typeface="Exo 2.0 Medium" panose="00000600000000000000" pitchFamily="50" charset="-52"/>
              </a:rPr>
              <a:t>Сайт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4622" y="1538191"/>
            <a:ext cx="21463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>
                <a:solidFill>
                  <a:srgbClr val="404040"/>
                </a:solidFill>
                <a:latin typeface="Exo 2.0 Semi Bold" panose="00000700000000000000" pitchFamily="50" charset="-52"/>
              </a:rPr>
              <a:t>КОНТАКТЫ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5444" y="2244051"/>
            <a:ext cx="346915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525252"/>
                </a:solidFill>
                <a:latin typeface="Exo 2.0 Medium" panose="00000600000000000000" pitchFamily="50" charset="-52"/>
              </a:defRPr>
            </a:lvl1pPr>
          </a:lstStyle>
          <a:p>
            <a:r>
              <a:rPr lang="ru-RU" dirty="0"/>
              <a:t>Сот. +7 (918) 43-81-280</a:t>
            </a:r>
          </a:p>
        </p:txBody>
      </p:sp>
    </p:spTree>
    <p:extLst>
      <p:ext uri="{BB962C8B-B14F-4D97-AF65-F5344CB8AC3E}">
        <p14:creationId xmlns:p14="http://schemas.microsoft.com/office/powerpoint/2010/main" val="276672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 flipV="1">
            <a:off x="0" y="-2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743" y="749619"/>
            <a:ext cx="5080237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ПРОФЕССИОНАЛЬНОЕ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САМООПРЕДЕЛЕНИЕ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ЧЕЛОВЕКА </a:t>
            </a:r>
          </a:p>
        </p:txBody>
      </p:sp>
      <p:pic>
        <p:nvPicPr>
          <p:cNvPr id="1026" name="Picture 2" descr="https://w-dog.ru/wallpapers/14/8/506816727605126/devochka-doroga-kniga-prostor-pu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33829" r="43716" b="9618"/>
          <a:stretch/>
        </p:blipFill>
        <p:spPr bwMode="auto">
          <a:xfrm>
            <a:off x="8781534" y="-4"/>
            <a:ext cx="2273645" cy="22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onstola.ru/download.php?file=201802/1280x720/fonstola.ru-2813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26237" r="29847" b="212"/>
          <a:stretch/>
        </p:blipFill>
        <p:spPr bwMode="auto">
          <a:xfrm>
            <a:off x="9918356" y="2273641"/>
            <a:ext cx="2273643" cy="22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issapoirotblog.com/wp-content/uploads/2018/05/qtq80-jA0Bn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9718" r="20451" b="7097"/>
          <a:stretch/>
        </p:blipFill>
        <p:spPr bwMode="auto">
          <a:xfrm>
            <a:off x="8781534" y="4547288"/>
            <a:ext cx="2310712" cy="23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6740" y="2645030"/>
            <a:ext cx="7416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Это процесс активной ориентации в мире профессий, сопряженный с поиском смысла трудовой деятельности, с внутренними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и внешними конфликтами, профессиональными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и жизненными кризисами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741" y="5057505"/>
            <a:ext cx="7416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Это — процесс периодически повторяющихся выборов на протяжении всей ..жизни</a:t>
            </a:r>
          </a:p>
        </p:txBody>
      </p:sp>
    </p:spTree>
    <p:extLst>
      <p:ext uri="{BB962C8B-B14F-4D97-AF65-F5344CB8AC3E}">
        <p14:creationId xmlns:p14="http://schemas.microsoft.com/office/powerpoint/2010/main" val="426205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 flipV="1">
            <a:off x="0" y="-2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цепь, стол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C8C6CD14-E761-47D1-AF05-BAE80B53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75ECF7-A88C-40A2-80FB-4EFD98391FCE}"/>
              </a:ext>
            </a:extLst>
          </p:cNvPr>
          <p:cNvSpPr/>
          <p:nvPr/>
        </p:nvSpPr>
        <p:spPr>
          <a:xfrm>
            <a:off x="444500" y="2551837"/>
            <a:ext cx="5651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Это длительный и сложный процесс, осуществляющийся на всех этапах жизни человека, это стройная система работы, охватывающая всех участников образовательного процесса и всех направлений деятельности.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C6E5EC-75FD-405D-B63E-009BE81A38E4}"/>
              </a:ext>
            </a:extLst>
          </p:cNvPr>
          <p:cNvSpPr/>
          <p:nvPr/>
        </p:nvSpPr>
        <p:spPr>
          <a:xfrm>
            <a:off x="444499" y="1474619"/>
            <a:ext cx="50209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Профессиональная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ler ExtraBold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ориентация 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ler ExtraBold" pitchFamily="50" charset="-52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A6DCAC-4085-4F02-9177-A5A068E9ACE9}"/>
              </a:ext>
            </a:extLst>
          </p:cNvPr>
          <p:cNvSpPr/>
          <p:nvPr/>
        </p:nvSpPr>
        <p:spPr>
          <a:xfrm>
            <a:off x="228600" y="349250"/>
            <a:ext cx="11518900" cy="6159500"/>
          </a:xfrm>
          <a:prstGeom prst="rect">
            <a:avLst/>
          </a:prstGeom>
          <a:noFill/>
          <a:ln w="57150">
            <a:solidFill>
              <a:srgbClr val="CC9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8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 flipV="1">
            <a:off x="0" y="0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авильный пятиугольник 10"/>
          <p:cNvSpPr/>
          <p:nvPr/>
        </p:nvSpPr>
        <p:spPr>
          <a:xfrm>
            <a:off x="4158848" y="2175029"/>
            <a:ext cx="3863332" cy="3314653"/>
          </a:xfrm>
          <a:prstGeom prst="pentagon">
            <a:avLst/>
          </a:prstGeom>
          <a:solidFill>
            <a:srgbClr val="FFF7EF"/>
          </a:solidFill>
          <a:ln w="3175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7107" y="1439333"/>
            <a:ext cx="2361460" cy="408623"/>
          </a:xfrm>
          <a:prstGeom prst="roundRect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ТЕСТИРОВАНИЕ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7064" y="3178207"/>
            <a:ext cx="2248518" cy="408623"/>
          </a:xfrm>
          <a:prstGeom prst="roundRect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КОНСУЛЬТАЦИИ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7589" y="5264458"/>
            <a:ext cx="1691739" cy="408623"/>
          </a:xfrm>
          <a:prstGeom prst="roundRect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ТРЕНИНГИ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5446" y="3178206"/>
            <a:ext cx="3096748" cy="852999"/>
          </a:xfrm>
          <a:prstGeom prst="roundRect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ПРОФЕССИОНАЛЬНЫЕ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ПРОБЫ (ВУЗы, СПО, Рабочие профессии)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1333" y="5018804"/>
            <a:ext cx="3374733" cy="607826"/>
          </a:xfrm>
          <a:prstGeom prst="roundRect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ПРОФЕССИОНАЛЬНЫЕ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СМЕНЫ (ДОЛ, ЦДО)</a:t>
            </a:r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4279037" y="2352583"/>
            <a:ext cx="3622089" cy="2976535"/>
          </a:xfrm>
          <a:prstGeom prst="pentagon">
            <a:avLst/>
          </a:prstGeom>
          <a:solidFill>
            <a:srgbClr val="E9DFD4"/>
          </a:solidFill>
          <a:ln w="3175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2340" y="3639845"/>
            <a:ext cx="259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ПРОФОРИЕНТАЦИЯ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CC6E5EC-75FD-405D-B63E-009BE81A38E4}"/>
              </a:ext>
            </a:extLst>
          </p:cNvPr>
          <p:cNvSpPr/>
          <p:nvPr/>
        </p:nvSpPr>
        <p:spPr>
          <a:xfrm>
            <a:off x="142043" y="715692"/>
            <a:ext cx="4483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КОМПОНЕНТЫ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Профориентации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ler ExtraBold" pitchFamily="50" charset="-52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004568" y="1940744"/>
            <a:ext cx="171891" cy="171891"/>
          </a:xfrm>
          <a:prstGeom prst="ellipse">
            <a:avLst/>
          </a:prstGeom>
          <a:solidFill>
            <a:srgbClr val="BE9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120716" y="3343053"/>
            <a:ext cx="171891" cy="171891"/>
          </a:xfrm>
          <a:prstGeom prst="ellipse">
            <a:avLst/>
          </a:prstGeom>
          <a:solidFill>
            <a:srgbClr val="BE9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910586" y="3343054"/>
            <a:ext cx="171891" cy="171891"/>
          </a:xfrm>
          <a:prstGeom prst="ellipse">
            <a:avLst/>
          </a:prstGeom>
          <a:solidFill>
            <a:srgbClr val="BE9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625666" y="5430569"/>
            <a:ext cx="171891" cy="171891"/>
          </a:xfrm>
          <a:prstGeom prst="ellipse">
            <a:avLst/>
          </a:prstGeom>
          <a:solidFill>
            <a:srgbClr val="BE9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385560" y="5459652"/>
            <a:ext cx="171891" cy="171891"/>
          </a:xfrm>
          <a:prstGeom prst="ellipse">
            <a:avLst/>
          </a:prstGeom>
          <a:solidFill>
            <a:srgbClr val="BE9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75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 flipV="1">
            <a:off x="-1" y="-8294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9635" y="3296469"/>
            <a:ext cx="1702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Семья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8406" y="2023308"/>
            <a:ext cx="8306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ДОУ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43725" y="2017284"/>
            <a:ext cx="11288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Школа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43725" y="6055381"/>
            <a:ext cx="8146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СПО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6013" y="4663642"/>
            <a:ext cx="8034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ЦЗН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22948" y="6030815"/>
            <a:ext cx="20361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Предприятия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2560" y="4771191"/>
            <a:ext cx="9621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ВУЗы</a:t>
            </a:r>
          </a:p>
        </p:txBody>
      </p:sp>
      <p:sp>
        <p:nvSpPr>
          <p:cNvPr id="12" name="Овал 11"/>
          <p:cNvSpPr/>
          <p:nvPr/>
        </p:nvSpPr>
        <p:spPr>
          <a:xfrm rot="1431542">
            <a:off x="4310182" y="2290714"/>
            <a:ext cx="3705225" cy="3705225"/>
          </a:xfrm>
          <a:prstGeom prst="ellipse">
            <a:avLst/>
          </a:prstGeom>
          <a:solidFill>
            <a:srgbClr val="FFF7EF"/>
          </a:solidFill>
          <a:ln w="3175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9654" y="3302534"/>
            <a:ext cx="26338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Bold" pitchFamily="50" charset="-52"/>
                <a:ea typeface="+mn-ea"/>
                <a:cs typeface="+mn-cs"/>
              </a:rPr>
              <a:t>Доп. образования</a:t>
            </a:r>
          </a:p>
        </p:txBody>
      </p:sp>
      <p:pic>
        <p:nvPicPr>
          <p:cNvPr id="1026" name="Picture 2" descr="https://www.meicompany.com/wp-content/uploads/2017/04/3internad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73" y="2557628"/>
            <a:ext cx="2257226" cy="332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C6E5EC-75FD-405D-B63E-009BE81A38E4}"/>
              </a:ext>
            </a:extLst>
          </p:cNvPr>
          <p:cNvSpPr/>
          <p:nvPr/>
        </p:nvSpPr>
        <p:spPr>
          <a:xfrm>
            <a:off x="701674" y="715692"/>
            <a:ext cx="44726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УЧАСТНИКИ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ler ExtraBold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ler ExtraBold" pitchFamily="50" charset="-52"/>
                <a:ea typeface="+mn-ea"/>
                <a:cs typeface="+mn-cs"/>
              </a:rPr>
              <a:t>Профориентации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ler ExtraBold" pitchFamily="50" charset="-52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>
            <a:stCxn id="6" idx="1"/>
            <a:endCxn id="12" idx="0"/>
          </p:cNvCxnSpPr>
          <p:nvPr/>
        </p:nvCxnSpPr>
        <p:spPr>
          <a:xfrm flipH="1">
            <a:off x="6912154" y="2232728"/>
            <a:ext cx="531571" cy="216304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11" idx="1"/>
            <a:endCxn id="12" idx="7"/>
          </p:cNvCxnSpPr>
          <p:nvPr/>
        </p:nvCxnSpPr>
        <p:spPr>
          <a:xfrm flipH="1" flipV="1">
            <a:off x="7890718" y="3475156"/>
            <a:ext cx="648936" cy="42822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10" idx="1"/>
            <a:endCxn id="12" idx="6"/>
          </p:cNvCxnSpPr>
          <p:nvPr/>
        </p:nvCxnSpPr>
        <p:spPr>
          <a:xfrm flipH="1" flipV="1">
            <a:off x="7857089" y="4892686"/>
            <a:ext cx="715471" cy="93949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7" idx="1"/>
            <a:endCxn id="12" idx="5"/>
          </p:cNvCxnSpPr>
          <p:nvPr/>
        </p:nvCxnSpPr>
        <p:spPr>
          <a:xfrm flipH="1" flipV="1">
            <a:off x="6830965" y="5871250"/>
            <a:ext cx="612760" cy="399575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12" idx="4"/>
            <a:endCxn id="9" idx="3"/>
          </p:cNvCxnSpPr>
          <p:nvPr/>
        </p:nvCxnSpPr>
        <p:spPr>
          <a:xfrm flipH="1">
            <a:off x="4859083" y="5837621"/>
            <a:ext cx="554353" cy="408638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12" idx="3"/>
            <a:endCxn id="8" idx="3"/>
          </p:cNvCxnSpPr>
          <p:nvPr/>
        </p:nvCxnSpPr>
        <p:spPr>
          <a:xfrm flipH="1">
            <a:off x="3619439" y="4811497"/>
            <a:ext cx="815432" cy="67589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12" idx="2"/>
            <a:endCxn id="4" idx="3"/>
          </p:cNvCxnSpPr>
          <p:nvPr/>
        </p:nvCxnSpPr>
        <p:spPr>
          <a:xfrm flipH="1">
            <a:off x="3652345" y="3393968"/>
            <a:ext cx="816155" cy="256444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12" idx="1"/>
            <a:endCxn id="5" idx="3"/>
          </p:cNvCxnSpPr>
          <p:nvPr/>
        </p:nvCxnSpPr>
        <p:spPr>
          <a:xfrm flipH="1" flipV="1">
            <a:off x="4859083" y="2238752"/>
            <a:ext cx="635541" cy="176651"/>
          </a:xfrm>
          <a:prstGeom prst="line">
            <a:avLst/>
          </a:prstGeom>
          <a:ln w="349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Овал 85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196047" y="3348814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Прямая соединительная линия 86"/>
          <p:cNvCxnSpPr>
            <a:stCxn id="4" idx="1"/>
            <a:endCxn id="86" idx="2"/>
          </p:cNvCxnSpPr>
          <p:nvPr/>
        </p:nvCxnSpPr>
        <p:spPr>
          <a:xfrm flipH="1" flipV="1">
            <a:off x="1466694" y="3484138"/>
            <a:ext cx="482941" cy="166274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Овал 90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363116" y="4715987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2" name="Прямая соединительная линия 91"/>
          <p:cNvCxnSpPr>
            <a:stCxn id="8" idx="1"/>
            <a:endCxn id="91" idx="2"/>
          </p:cNvCxnSpPr>
          <p:nvPr/>
        </p:nvCxnSpPr>
        <p:spPr>
          <a:xfrm flipH="1" flipV="1">
            <a:off x="1633763" y="4851311"/>
            <a:ext cx="1182250" cy="27775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Овал 102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3469131" y="2449957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Прямая соединительная линия 103"/>
          <p:cNvCxnSpPr>
            <a:stCxn id="5" idx="1"/>
            <a:endCxn id="103" idx="1"/>
          </p:cNvCxnSpPr>
          <p:nvPr/>
        </p:nvCxnSpPr>
        <p:spPr>
          <a:xfrm flipH="1">
            <a:off x="3700143" y="2238752"/>
            <a:ext cx="328263" cy="250840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Овал 109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690849" y="6135500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>
            <a:stCxn id="9" idx="1"/>
            <a:endCxn id="110" idx="2"/>
          </p:cNvCxnSpPr>
          <p:nvPr/>
        </p:nvCxnSpPr>
        <p:spPr>
          <a:xfrm flipH="1">
            <a:off x="1961496" y="6246259"/>
            <a:ext cx="861452" cy="24565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Овал 115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0111632" y="2049320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Прямая соединительная линия 116"/>
          <p:cNvCxnSpPr>
            <a:stCxn id="6" idx="3"/>
            <a:endCxn id="116" idx="6"/>
          </p:cNvCxnSpPr>
          <p:nvPr/>
        </p:nvCxnSpPr>
        <p:spPr>
          <a:xfrm flipV="1">
            <a:off x="8572560" y="2184644"/>
            <a:ext cx="1539072" cy="48084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Овал 125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0399538" y="5262888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7" name="Прямая соединительная линия 126"/>
          <p:cNvCxnSpPr>
            <a:stCxn id="10" idx="3"/>
            <a:endCxn id="126" idx="6"/>
          </p:cNvCxnSpPr>
          <p:nvPr/>
        </p:nvCxnSpPr>
        <p:spPr>
          <a:xfrm>
            <a:off x="9534683" y="4986635"/>
            <a:ext cx="864855" cy="411577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Овал 127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9213488" y="6215621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9" name="Прямая соединительная линия 128"/>
          <p:cNvCxnSpPr>
            <a:stCxn id="7" idx="3"/>
            <a:endCxn id="128" idx="6"/>
          </p:cNvCxnSpPr>
          <p:nvPr/>
        </p:nvCxnSpPr>
        <p:spPr>
          <a:xfrm>
            <a:off x="8258372" y="6270825"/>
            <a:ext cx="955116" cy="80120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>
            <a:stCxn id="11" idx="0"/>
            <a:endCxn id="116" idx="4"/>
          </p:cNvCxnSpPr>
          <p:nvPr/>
        </p:nvCxnSpPr>
        <p:spPr>
          <a:xfrm flipV="1">
            <a:off x="9856581" y="2319967"/>
            <a:ext cx="390374" cy="982567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>
            <a:stCxn id="103" idx="5"/>
            <a:endCxn id="4" idx="0"/>
          </p:cNvCxnSpPr>
          <p:nvPr/>
        </p:nvCxnSpPr>
        <p:spPr>
          <a:xfrm flipH="1">
            <a:off x="2800990" y="2680969"/>
            <a:ext cx="707776" cy="615500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>
            <a:stCxn id="11" idx="2"/>
            <a:endCxn id="175" idx="7"/>
          </p:cNvCxnSpPr>
          <p:nvPr/>
        </p:nvCxnSpPr>
        <p:spPr>
          <a:xfrm>
            <a:off x="9856581" y="3733421"/>
            <a:ext cx="1356562" cy="483944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Овал 174">
            <a:extLst>
              <a:ext uri="{FF2B5EF4-FFF2-40B4-BE49-F238E27FC236}">
                <a16:creationId xmlns:a16="http://schemas.microsoft.com/office/drawing/2014/main" id="{27B189B7-5A3F-4787-BFA3-739D90F40E87}"/>
              </a:ext>
            </a:extLst>
          </p:cNvPr>
          <p:cNvSpPr/>
          <p:nvPr/>
        </p:nvSpPr>
        <p:spPr>
          <a:xfrm flipH="1">
            <a:off x="11173508" y="4177730"/>
            <a:ext cx="270647" cy="270647"/>
          </a:xfrm>
          <a:prstGeom prst="ellipse">
            <a:avLst/>
          </a:prstGeom>
          <a:solidFill>
            <a:srgbClr val="FFF7EF"/>
          </a:solidFill>
          <a:ln w="25400">
            <a:solidFill>
              <a:srgbClr val="BE9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8" name="Прямая соединительная линия 177"/>
          <p:cNvCxnSpPr>
            <a:stCxn id="126" idx="5"/>
            <a:endCxn id="128" idx="1"/>
          </p:cNvCxnSpPr>
          <p:nvPr/>
        </p:nvCxnSpPr>
        <p:spPr>
          <a:xfrm flipH="1">
            <a:off x="9444500" y="5493900"/>
            <a:ext cx="994673" cy="761356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>
            <a:stCxn id="4" idx="2"/>
            <a:endCxn id="91" idx="1"/>
          </p:cNvCxnSpPr>
          <p:nvPr/>
        </p:nvCxnSpPr>
        <p:spPr>
          <a:xfrm flipH="1">
            <a:off x="1594128" y="4004355"/>
            <a:ext cx="1206862" cy="751267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/>
          <p:cNvCxnSpPr>
            <a:stCxn id="110" idx="0"/>
            <a:endCxn id="91" idx="4"/>
          </p:cNvCxnSpPr>
          <p:nvPr/>
        </p:nvCxnSpPr>
        <p:spPr>
          <a:xfrm flipH="1" flipV="1">
            <a:off x="1498439" y="4986634"/>
            <a:ext cx="327733" cy="1148866"/>
          </a:xfrm>
          <a:prstGeom prst="line">
            <a:avLst/>
          </a:prstGeom>
          <a:ln w="22225">
            <a:solidFill>
              <a:srgbClr val="BE9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74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0332D-F4C1-4B15-9BB6-145B9C525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1030941"/>
            <a:ext cx="5767835" cy="5727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E43F4-58A1-456E-8545-8F95723B0A34}"/>
              </a:ext>
            </a:extLst>
          </p:cNvPr>
          <p:cNvSpPr txBox="1"/>
          <p:nvPr/>
        </p:nvSpPr>
        <p:spPr>
          <a:xfrm>
            <a:off x="1246094" y="233083"/>
            <a:ext cx="1039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Ближайшая встреча с ВУЗом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0300F-8D84-4D8B-BBDA-0CD335F5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12" y="1130001"/>
            <a:ext cx="4787153" cy="56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4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146006"/>
            <a:ext cx="12192000" cy="711992"/>
          </a:xfrm>
          <a:prstGeom prst="rect">
            <a:avLst/>
          </a:prstGeom>
          <a:solidFill>
            <a:srgbClr val="FFF2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434012"/>
            <a:ext cx="12192000" cy="711992"/>
          </a:xfrm>
          <a:prstGeom prst="rect">
            <a:avLst/>
          </a:prstGeom>
          <a:solidFill>
            <a:srgbClr val="FFE9A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4713515"/>
            <a:ext cx="12192000" cy="711992"/>
          </a:xfrm>
          <a:prstGeom prst="rect">
            <a:avLst/>
          </a:prstGeom>
          <a:solidFill>
            <a:srgbClr val="FFF2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4001521"/>
            <a:ext cx="12192000" cy="711992"/>
          </a:xfrm>
          <a:prstGeom prst="rect">
            <a:avLst/>
          </a:prstGeom>
          <a:solidFill>
            <a:srgbClr val="FFE9A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3274914"/>
            <a:ext cx="12192000" cy="711992"/>
          </a:xfrm>
          <a:prstGeom prst="rect">
            <a:avLst/>
          </a:prstGeom>
          <a:solidFill>
            <a:srgbClr val="FFF2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2562920"/>
            <a:ext cx="12192000" cy="711992"/>
          </a:xfrm>
          <a:prstGeom prst="rect">
            <a:avLst/>
          </a:prstGeom>
          <a:solidFill>
            <a:srgbClr val="FFE9A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0" y="1842423"/>
            <a:ext cx="12192000" cy="711992"/>
          </a:xfrm>
          <a:prstGeom prst="rect">
            <a:avLst/>
          </a:prstGeom>
          <a:solidFill>
            <a:srgbClr val="FFF2C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1130429"/>
            <a:ext cx="12192000" cy="711992"/>
          </a:xfrm>
          <a:prstGeom prst="rect">
            <a:avLst/>
          </a:prstGeom>
          <a:solidFill>
            <a:srgbClr val="FFE9A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391674"/>
            <a:ext cx="64266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Какие выводы можно сделать?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CE318-D177-4FC7-8373-6313208473EF}"/>
              </a:ext>
            </a:extLst>
          </p:cNvPr>
          <p:cNvSpPr txBox="1"/>
          <p:nvPr/>
        </p:nvSpPr>
        <p:spPr>
          <a:xfrm>
            <a:off x="1372160" y="6346179"/>
            <a:ext cx="89294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Light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Узкий круг знаний о востребованных профессиях будущего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2160" y="1177531"/>
            <a:ext cx="685148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Повышенная тревожность и слабые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Muller Light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коммуникационные способности подростков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2160" y="2022939"/>
            <a:ext cx="79799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Неумение выражать свои мысли и презентовать себя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73264" y="2725562"/>
            <a:ext cx="992025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Слабое представление о своем будущем и перспективах развития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2160" y="3437554"/>
            <a:ext cx="718393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Не знают где учились родители и где работают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72160" y="4163618"/>
            <a:ext cx="965705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Говорят о негативных высказываниях родителей о своей работе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72160" y="4897958"/>
            <a:ext cx="898571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Жалобы на недостаточное внимание со стороны родителей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2160" y="5609950"/>
            <a:ext cx="741034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Light" pitchFamily="50" charset="-52"/>
                <a:ea typeface="+mn-ea"/>
                <a:cs typeface="+mn-cs"/>
              </a:rPr>
              <a:t>Доминирование  родителей в выборе профессии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73898" y="1287165"/>
            <a:ext cx="48437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1.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1911352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2.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2675772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3.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3387764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4.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59916" y="4114375"/>
            <a:ext cx="51233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5.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4848713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6.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5560705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7.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>
            <a:off x="630876" y="6258858"/>
            <a:ext cx="570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8.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Exo 2.0 Semi Bold" panose="000007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6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H="1" flipV="1">
            <a:off x="0" y="-1"/>
            <a:ext cx="12192000" cy="6858001"/>
          </a:xfrm>
          <a:prstGeom prst="rect">
            <a:avLst/>
          </a:prstGeom>
          <a:solidFill>
            <a:srgbClr val="FFF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12192000" cy="4691166"/>
          </a:xfrm>
          <a:prstGeom prst="rect">
            <a:avLst/>
          </a:prstGeom>
          <a:solidFill>
            <a:srgbClr val="FF8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691166"/>
            <a:ext cx="12192000" cy="21668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1FD75-79E8-4E63-A733-6667A7A8E934}"/>
              </a:ext>
            </a:extLst>
          </p:cNvPr>
          <p:cNvSpPr txBox="1"/>
          <p:nvPr/>
        </p:nvSpPr>
        <p:spPr>
          <a:xfrm>
            <a:off x="2701451" y="439926"/>
            <a:ext cx="6789096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«Поступай куда хочешь, это твоя проблема!»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90A40-971F-428C-8FC2-0C3D2C53972A}"/>
              </a:ext>
            </a:extLst>
          </p:cNvPr>
          <p:cNvSpPr txBox="1"/>
          <p:nvPr/>
        </p:nvSpPr>
        <p:spPr>
          <a:xfrm>
            <a:off x="2808456" y="1120236"/>
            <a:ext cx="657508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Light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«Мне некогда ходить с тобой на экскурсии, пусть этим занимается школа!»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734DC-F036-4A40-B80A-A00A9DBFD348}"/>
              </a:ext>
            </a:extLst>
          </p:cNvPr>
          <p:cNvSpPr txBox="1"/>
          <p:nvPr/>
        </p:nvSpPr>
        <p:spPr>
          <a:xfrm>
            <a:off x="1770127" y="2096012"/>
            <a:ext cx="865174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«Мы с отцом прекрасно знаем куда тебе надо поступать»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A045-915D-4AFB-9A21-CC3BD5B5C0D5}"/>
              </a:ext>
            </a:extLst>
          </p:cNvPr>
          <p:cNvSpPr txBox="1"/>
          <p:nvPr/>
        </p:nvSpPr>
        <p:spPr>
          <a:xfrm>
            <a:off x="2695018" y="2776322"/>
            <a:ext cx="680196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«Сначала получи «нормальную» профессию, а потом пойдешь в артистки!»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90628-7153-4E98-8B46-87700BBF39ED}"/>
              </a:ext>
            </a:extLst>
          </p:cNvPr>
          <p:cNvSpPr txBox="1"/>
          <p:nvPr/>
        </p:nvSpPr>
        <p:spPr>
          <a:xfrm>
            <a:off x="2336626" y="3770566"/>
            <a:ext cx="751874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«Я знаю, что тебе надо поступать в медицинский, у нас вся семья-медики, есть где работать!»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D2581-967E-41A4-94B8-B0EEDC6FF1ED}"/>
              </a:ext>
            </a:extLst>
          </p:cNvPr>
          <p:cNvSpPr txBox="1"/>
          <p:nvPr/>
        </p:nvSpPr>
        <p:spPr>
          <a:xfrm>
            <a:off x="3608461" y="4865259"/>
            <a:ext cx="53312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«Меня моя мать отправила в бухгалтеры, я не хочу, чтобы и моя дочь так страдала»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3EBB5-59F5-4497-8C44-1B96B81E1E6F}"/>
              </a:ext>
            </a:extLst>
          </p:cNvPr>
          <p:cNvSpPr txBox="1"/>
          <p:nvPr/>
        </p:nvSpPr>
        <p:spPr>
          <a:xfrm>
            <a:off x="3309248" y="5533298"/>
            <a:ext cx="5929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«Я хочу, чтобы он выбрал профессию по душе, помогите с выбором!»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491AA-5EC0-4302-A5F0-BD7DD6A00070}"/>
              </a:ext>
            </a:extLst>
          </p:cNvPr>
          <p:cNvSpPr txBox="1"/>
          <p:nvPr/>
        </p:nvSpPr>
        <p:spPr>
          <a:xfrm>
            <a:off x="3585965" y="6201337"/>
            <a:ext cx="5376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rgbClr val="404040"/>
                </a:solidFill>
                <a:latin typeface="Muller Medium" pitchFamily="50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uller Medium" pitchFamily="50" charset="-52"/>
                <a:ea typeface="+mn-ea"/>
                <a:cs typeface="+mn-cs"/>
              </a:rPr>
              <a:t>«Я хочу, чтобы мой ребенок сделал выбор самостоятельно и работа нравилась!»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 rot="16200000">
            <a:off x="-212719" y="2054859"/>
            <a:ext cx="242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НЕГАТИВ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56213-4A40-42F8-88A4-442DE3BAA4C7}"/>
              </a:ext>
            </a:extLst>
          </p:cNvPr>
          <p:cNvSpPr txBox="1"/>
          <p:nvPr/>
        </p:nvSpPr>
        <p:spPr>
          <a:xfrm rot="16200000">
            <a:off x="90303" y="5556061"/>
            <a:ext cx="181631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rgbClr val="404040"/>
                </a:solidFill>
                <a:latin typeface="Exo 2.0 Semi Bold" panose="000007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Exo 2.0 Semi Bold" panose="00000700000000000000" pitchFamily="50" charset="-52"/>
                <a:ea typeface="+mn-ea"/>
                <a:cs typeface="+mn-cs"/>
              </a:rPr>
              <a:t>ПОЗИТИВ</a:t>
            </a:r>
          </a:p>
        </p:txBody>
      </p:sp>
    </p:spTree>
    <p:extLst>
      <p:ext uri="{BB962C8B-B14F-4D97-AF65-F5344CB8AC3E}">
        <p14:creationId xmlns:p14="http://schemas.microsoft.com/office/powerpoint/2010/main" val="658240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789</Words>
  <Application>Microsoft Office PowerPoint</Application>
  <PresentationFormat>Широкоэкранный</PresentationFormat>
  <Paragraphs>239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Calibri</vt:lpstr>
      <vt:lpstr>Exo 2.0 Light</vt:lpstr>
      <vt:lpstr>Exo 2.0 Semi Bold</vt:lpstr>
      <vt:lpstr>Muller Medium</vt:lpstr>
      <vt:lpstr>Muller Bold</vt:lpstr>
      <vt:lpstr>Exo 2.0 Medium</vt:lpstr>
      <vt:lpstr>Arial</vt:lpstr>
      <vt:lpstr>Muller Light</vt:lpstr>
      <vt:lpstr>Muller ExtraBold</vt:lpstr>
      <vt:lpstr>Calibri Light</vt:lpstr>
      <vt:lpstr>Тема Office</vt:lpstr>
      <vt:lpstr>1_Тема Office</vt:lpstr>
      <vt:lpstr>2_Тема Office</vt:lpstr>
      <vt:lpstr>Презентация PowerPoint</vt:lpstr>
      <vt:lpstr>АНО «Профориентир Кубань»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рынка труда сегодня</vt:lpstr>
      <vt:lpstr>Презентация PowerPoint</vt:lpstr>
      <vt:lpstr>Презентация PowerPoint</vt:lpstr>
      <vt:lpstr>Презентация PowerPoint</vt:lpstr>
      <vt:lpstr>Летние профессиональные Смены- 2021 пройдут в Анапе, п. Сукко, ДСОК «Родник»  16.06.21-29.06.21 01.07.21-14.07.21 16.07.21-29.07.21 01.08.21-14.08.21 16.08.21-29.08.21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Моисеев</dc:creator>
  <cp:lastModifiedBy>Пользователь</cp:lastModifiedBy>
  <cp:revision>300</cp:revision>
  <dcterms:created xsi:type="dcterms:W3CDTF">2019-07-25T10:45:22Z</dcterms:created>
  <dcterms:modified xsi:type="dcterms:W3CDTF">2021-05-20T06:06:26Z</dcterms:modified>
</cp:coreProperties>
</file>