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9"/>
  </p:notesMasterIdLst>
  <p:sldIdLst>
    <p:sldId id="281" r:id="rId2"/>
    <p:sldId id="283" r:id="rId3"/>
    <p:sldId id="269" r:id="rId4"/>
    <p:sldId id="270" r:id="rId5"/>
    <p:sldId id="271" r:id="rId6"/>
    <p:sldId id="272" r:id="rId7"/>
    <p:sldId id="295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90" r:id="rId16"/>
    <p:sldId id="289" r:id="rId17"/>
    <p:sldId id="279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F91059D-5CC4-4C9D-8799-F8F93FDA8E61}">
          <p14:sldIdLst/>
        </p14:section>
        <p14:section name="Раздел без заголовка" id="{56E8FA6E-D87F-48E9-BEF3-563678A929B0}">
          <p14:sldIdLst>
            <p14:sldId id="281"/>
            <p14:sldId id="283"/>
            <p14:sldId id="269"/>
            <p14:sldId id="270"/>
            <p14:sldId id="271"/>
            <p14:sldId id="272"/>
            <p14:sldId id="295"/>
            <p14:sldId id="302"/>
            <p14:sldId id="303"/>
            <p14:sldId id="304"/>
            <p14:sldId id="305"/>
            <p14:sldId id="306"/>
            <p14:sldId id="307"/>
            <p14:sldId id="308"/>
            <p14:sldId id="290"/>
            <p14:sldId id="289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FF99"/>
    <a:srgbClr val="D2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708" autoAdjust="0"/>
  </p:normalViewPr>
  <p:slideViewPr>
    <p:cSldViewPr>
      <p:cViewPr varScale="1">
        <p:scale>
          <a:sx n="109" d="100"/>
          <a:sy n="109" d="100"/>
        </p:scale>
        <p:origin x="20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11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22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23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767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41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8FD9-04B8-4E01-9807-B85C03E007C1}" type="datetime1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2CB9-ED9C-4CF1-BC06-EA603FD3D1E7}" type="datetime1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1DDB-9876-4D82-929B-2737A7D43DCE}" type="datetime1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6250-3A10-45D9-AC0E-C3B22CB538ED}" type="datetime1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4802-542D-4DB5-906B-B0E06A2CCF72}" type="datetime1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862C-918E-44A8-8AF1-AE8BA442FAAC}" type="datetime1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E4CF-C23B-4DB5-B0E7-78688EC0CA34}" type="datetime1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792E-F800-4313-87E8-71BCAB9E81D9}" type="datetime1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FC5-B597-47EC-B860-71ED5DDA30B6}" type="datetime1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D10-93BE-4D1E-878F-B9B1921BCEA4}" type="datetime1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74E2-ED96-4C1A-A3EB-504E48234F89}" type="datetime1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12E134-0736-4CD2-A293-0CDA7CAC6924}" type="datetime1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55050" y="1811437"/>
            <a:ext cx="77615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– первоклассник.</a:t>
            </a:r>
          </a:p>
          <a:p>
            <a:pPr algn="ctr"/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и классным руководителям</a:t>
            </a:r>
            <a:endParaRPr lang="ru-RU" sz="32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араллелограмм 24"/>
          <p:cNvSpPr/>
          <p:nvPr/>
        </p:nvSpPr>
        <p:spPr>
          <a:xfrm>
            <a:off x="-36512" y="55913"/>
            <a:ext cx="9156849" cy="949954"/>
          </a:xfrm>
          <a:prstGeom prst="parallelogram">
            <a:avLst>
              <a:gd name="adj" fmla="val 37012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6" y="7611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34707" y="70000"/>
            <a:ext cx="716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«Центр диагностики и консультирования» Краснодарского края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5581" y="60486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16 сентября 2021 года</a:t>
            </a:r>
          </a:p>
          <a:p>
            <a:pPr algn="ctr"/>
            <a:r>
              <a:rPr lang="ru-RU" altLang="ru-RU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  <a:endParaRPr lang="ru-RU" altLang="ru-RU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Тамара\Desktop\Адаптация первоклассники\960_0_3_28.08.15_1сент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"/>
          <a:stretch/>
        </p:blipFill>
        <p:spPr bwMode="auto">
          <a:xfrm>
            <a:off x="2528099" y="3381097"/>
            <a:ext cx="4186963" cy="2547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38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498"/>
            <a:ext cx="8136904" cy="11342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Особенности эмоционально-волевой </a:t>
            </a:r>
            <a:b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 7-8 летнего ребенка с ОВЗ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еадекватность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тем стимулам, которыми они вызваны, на похвалу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повышенная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тревожность, склонность к страхам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 в виде гнева или подчёркнутого упрямства, обиды, ревности,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едность речевого словаря, обозначающего названия эмоций;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граниченные варианты способов выражения своих эмоций и недостаточное понимание эмоций других;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нестабильность эмоциональных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контактов;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частая смена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65" r="-236" b="43563"/>
          <a:stretch/>
        </p:blipFill>
        <p:spPr bwMode="auto">
          <a:xfrm>
            <a:off x="5714926" y="4077072"/>
            <a:ext cx="3105545" cy="2724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498"/>
            <a:ext cx="8136904" cy="11342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поддержки ребенка с ОВЗ </a:t>
            </a:r>
            <a:b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адаптации к школе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18457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«Видишь 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получилось!»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Научите «есть слона по кусочкам».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Сравнивайте ребенка не с другими детьми, а с ним самим, показывая разницу чему он научился и где идет динамика.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стесняйтесь подчеркивать, что вы им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гордитесь.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поступки, а не самого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 по возможности честно и терпеливо на любые вопросы ребенка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слова «проблема» на «задача» и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ребенка на ошибки.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последовательны в своих действиях и требованиях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добивайтесь успеха силой или манипуляцией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каждый день находить время, чтобы побыть наедине со своим ребенком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52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498"/>
            <a:ext cx="8136904" cy="11342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успешной инклюзии для </a:t>
            </a:r>
            <a:b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расписание своего ребенка согласно рекомендуемой адаптированной программы (оно может отличаться от общего расписания класса).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необходимо повторять материал, пройденный в классе. Вечером ещё раз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то, что надо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сохранять доброжелательную обстановку, проявлять терпение, заботу и мягкое руководство деятельностью ребёнка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поддерживать здоровый образ жизни (отдых, прогулки, полноценное питание, соблюдение режима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дня). Можно ввести в расписание секции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дополнительного образования.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323861" cy="249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1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564"/>
            <a:ext cx="8136904" cy="11342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 инструмент </a:t>
            </a:r>
            <a:b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школьной </a:t>
            </a:r>
            <a:r>
              <a:rPr lang="ru-RU" sz="2800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Хухлаевой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Владимировны поможет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у которых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«нежелание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учиться и отрицательное отношение 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школе, а также повысит готовность к обучению остальных будущих первоклассников.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котенка и три горы на дороге к Знанию.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88" y="3284984"/>
            <a:ext cx="588865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172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71074"/>
            <a:ext cx="8208912" cy="753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ЛЕСТНИЦА УСПЕХА!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084168" cy="456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8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детский телефон </a:t>
            </a: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8-800-2000-122</a:t>
            </a: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1526" y="1763814"/>
            <a:ext cx="2808312" cy="2106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6891" y="2480894"/>
            <a:ext cx="2784308" cy="20882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2153" y="3416572"/>
            <a:ext cx="2780897" cy="20856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4430" y="4136652"/>
            <a:ext cx="2780898" cy="20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20880" cy="55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9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141" y="285344"/>
            <a:ext cx="6125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и медико-социальную помощь                                                «Центр диагностики и консультирования» Краснодарского края</a:t>
            </a:r>
            <a:endParaRPr lang="ru-RU" b="1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1331640" y="263168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582045" y="1297799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1619672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197350" y="8685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7968262" y="14260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82045" y="208205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7884368" y="6926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294013" y="1646493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493" y="226998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4" descr="http://1bezposrednikov.ru/var/uploads/ann/photo/approved/13997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49" y="1769991"/>
            <a:ext cx="5379282" cy="28050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араллелограмм 18"/>
          <p:cNvSpPr/>
          <p:nvPr/>
        </p:nvSpPr>
        <p:spPr>
          <a:xfrm>
            <a:off x="7620310" y="26703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7884368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4451173"/>
            <a:ext cx="6984776" cy="1476164"/>
          </a:xfrm>
          <a:prstGeom prst="rect">
            <a:avLst/>
          </a:prstGeom>
          <a:solidFill>
            <a:srgbClr val="D5F4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тел. 8(861) 992-66-73</a:t>
            </a:r>
            <a:r>
              <a:rPr lang="en-US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http://cdik-center.ru/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alt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diagn</a:t>
            </a: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0643" y="5675309"/>
            <a:ext cx="6215396" cy="504056"/>
          </a:xfrm>
          <a:prstGeom prst="rect">
            <a:avLst/>
          </a:prstGeom>
          <a:solidFill>
            <a:srgbClr val="D5F4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18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22748" y="2342277"/>
            <a:ext cx="776159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  <a:p>
            <a:pPr algn="ctr"/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современным условиям </a:t>
            </a:r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66302" y="5665378"/>
            <a:ext cx="38352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Коровина Марина Александровна,</a:t>
            </a:r>
          </a:p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366302" y="5665378"/>
            <a:ext cx="38352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Коровина Марина Александровна,</a:t>
            </a:r>
          </a:p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 ГБУ «Центр диагностики и консультирования» КК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77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первоклассника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Тамара\Desktop\Адаптация первоклассники\960_0_3_91f779e2b28370f4d0f5dddf25bb405a_190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30" y="1357038"/>
            <a:ext cx="2916324" cy="2091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Тамара\Desktop\Адаптация первоклассники\1248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2" y="4005064"/>
            <a:ext cx="2974408" cy="222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Тамара\Desktop\Адаптация первоклассники\8431269203-image_origina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3" y="1357038"/>
            <a:ext cx="2981580" cy="204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Тамара\Desktop\Адаптация первоклассники\efc643a6271dc30acdd244cd82a533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/>
          <a:stretch/>
        </p:blipFill>
        <p:spPr bwMode="auto">
          <a:xfrm>
            <a:off x="5867030" y="4005064"/>
            <a:ext cx="2914096" cy="2223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5" descr="C:\Users\Тамара\Desktop\Адаптация первоклассники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38" y="2564904"/>
            <a:ext cx="3024336" cy="230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22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мешает?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(Факторы, препятствующие успешной адаптации)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093" y="1628800"/>
            <a:ext cx="773324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и функциональная неготовность к условиям                              и требованиям процесса обучения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Несоответствующие требования педагога 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Перегрузки (эмоциональные, интеллектуальные и физические)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программ, методик, технологий возрастным                                 и индивидуальным возможностям ребенка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режима и организации учебных и внеучебных занятий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психического и физического здоровья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Неблагополучные социальные условия</a:t>
            </a:r>
          </a:p>
        </p:txBody>
      </p:sp>
      <p:pic>
        <p:nvPicPr>
          <p:cNvPr id="9" name="Picture 2" descr="C:\Users\Тамара\Desktop\Адаптация первоклассники\upl_1510319944_99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06" y="4365104"/>
            <a:ext cx="3038408" cy="202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985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узнать?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(Наиболее типичные проявления дезадаптации)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84784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Неврозоподобные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расстройства: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сна, аппетита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неадекватные реакции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жалобы на усталость, головную боль, тошноту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страхи, навязчивые движения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темпа речи (запинки)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энурез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Тамара\Desktop\Адаптация первоклассники\adaptacija-k-shko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2" y="4581128"/>
            <a:ext cx="280399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Тамара\Desktop\Адаптация первоклассники\school_vs-1024x5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/>
          <a:stretch/>
        </p:blipFill>
        <p:spPr bwMode="auto">
          <a:xfrm>
            <a:off x="5745558" y="1700808"/>
            <a:ext cx="2948757" cy="181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4514344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Астенические состояния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сопротивляемости организма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учебной мотивации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самооценки, повышенная тревожность, эмоциональное напряжение</a:t>
            </a:r>
          </a:p>
        </p:txBody>
      </p:sp>
    </p:spTree>
    <p:extLst>
      <p:ext uri="{BB962C8B-B14F-4D97-AF65-F5344CB8AC3E}">
        <p14:creationId xmlns:p14="http://schemas.microsoft.com/office/powerpoint/2010/main" val="361192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помочь?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(Советы психолога)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66" y="1548368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Будите малыша спокойно и ласково, пусть его день начинается с вашей улыбки.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торопитесь, помните, что правильно рассчитать время — это ваша обязанность, не нужно подгонять ребенка.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дайте позавтракать первокласснику, даже если в школе предусмотрено питание.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прощайтесь с ребенком словами предупреждения.                               Лучше пожелайте ему удачного дня и не поскупитесь                                            на несколько ласковых слов.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встречайте ребенка вопросом, что он                                                                  сегодня получил. Дайте ему время немного                                       расслабиться и отдохнуть.</a:t>
            </a:r>
          </a:p>
        </p:txBody>
      </p:sp>
      <p:pic>
        <p:nvPicPr>
          <p:cNvPr id="5123" name="Picture 3" descr="C:\Users\Тамара\Desktop\Адаптация первоклассники\unname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91917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750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помочь?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(Советы психолога)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66" y="1548368"/>
            <a:ext cx="798500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к малышу, если видите, что он хочет с вами чем-то поделиться — выслушайте. А если не высказывает желания обсуждать пройденный день — не заставляйте.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садитесь за уроки сразу после учебного дня. Дайте ребенку время на восстановление сил.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выполнения упражнений делайте небольшие паузы, чтобы ребенок мог немного отдохнуть.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Решайте возникающие педагогические проблемы без него,                                при необходимости советуйтесь с учителем или психологом.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Заканчивайте день позитивно. Не нужно                                                  выяснять отношения или напоминать                                                                       о завтрашнем тестировании, контрольной                                                         или других возможных трудностях.</a:t>
            </a:r>
          </a:p>
        </p:txBody>
      </p:sp>
      <p:pic>
        <p:nvPicPr>
          <p:cNvPr id="5124" name="Picture 4" descr="C:\Users\Тамара\Desktop\Адаптация первоклассники\unname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80" y="4597165"/>
            <a:ext cx="287044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05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180" y="1377113"/>
            <a:ext cx="776159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первоклассников </a:t>
            </a:r>
            <a:endParaRPr lang="ru-RU" sz="28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здоровья. Рекомендации родителям </a:t>
            </a:r>
            <a:endParaRPr lang="ru-RU" sz="28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  представителям) </a:t>
            </a:r>
            <a:endParaRPr lang="ru-RU" sz="28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59" y="5157192"/>
            <a:ext cx="465816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altLang="ru-RU" sz="1600" b="1" dirty="0" smtClean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Кравчук </a:t>
            </a:r>
            <a:r>
              <a:rPr lang="ru-RU" altLang="ru-RU" sz="20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Анастасия Геннадиевна, </a:t>
            </a:r>
          </a:p>
          <a:p>
            <a:r>
              <a:rPr lang="ru-RU" altLang="ru-RU" sz="20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рактикующий </a:t>
            </a:r>
            <a:r>
              <a:rPr lang="ru-RU" altLang="ru-RU" sz="20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психолог-консультант, </a:t>
            </a:r>
          </a:p>
          <a:p>
            <a:r>
              <a:rPr lang="ru-RU" altLang="ru-RU" sz="20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дефектолог</a:t>
            </a:r>
            <a:endParaRPr lang="ru-RU" altLang="ru-RU" sz="20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7283060" y="3207507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743873" y="5153338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6" y="7611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34707" y="70000"/>
            <a:ext cx="716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8913" b="14871"/>
          <a:stretch/>
        </p:blipFill>
        <p:spPr bwMode="auto">
          <a:xfrm>
            <a:off x="1925854" y="3372130"/>
            <a:ext cx="2150044" cy="326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498"/>
            <a:ext cx="8136904" cy="11342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7-8 </a:t>
            </a:r>
            <a:r>
              <a:rPr lang="ru-RU" sz="2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летнего </a:t>
            </a:r>
            <a:r>
              <a:rPr lang="ru-RU" sz="28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ОВЗ  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непоседливость.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возбудимость.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моторика рук в основном развита лучше, чем мелкая моторика.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утомляемость, истощение нервной системы.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смену игровой деятельности приходит учебная.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уровень развития словесно-логического мышления (в дошкольном возрасте преобладающим было наглядно-образное мышление, если отставание в развитие у ребенка более 3 лет, то превалирующим остаётся наглядно-действенное мышление).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осознанной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саморефлексии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(начало формирования адекватной самооценки).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74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2938</TotalTime>
  <Words>838</Words>
  <Application>Microsoft Office PowerPoint</Application>
  <PresentationFormat>Экран (4:3)</PresentationFormat>
  <Paragraphs>119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Портрет первоклассника </vt:lpstr>
      <vt:lpstr>Что мешает? (Факторы, препятствующие успешной адаптации)</vt:lpstr>
      <vt:lpstr>Как узнать? (Наиболее типичные проявления дезадаптации)</vt:lpstr>
      <vt:lpstr>Как помочь? (Советы психолога)</vt:lpstr>
      <vt:lpstr>Как помочь? (Советы психолога)</vt:lpstr>
      <vt:lpstr>Презентация PowerPoint</vt:lpstr>
      <vt:lpstr>  Психологические особенности  7-8 летнего ребенка с ОВЗ   </vt:lpstr>
      <vt:lpstr>  Особенности эмоционально-волевой  сферы 7-8 летнего ребенка с ОВЗ</vt:lpstr>
      <vt:lpstr>  Методы поддержки ребенка с ОВЗ  в процессе адаптации к школе</vt:lpstr>
      <vt:lpstr>  Правила успешной инклюзии для  первоклассников</vt:lpstr>
      <vt:lpstr>  Сказкотерапия как инструмент  профилактики школьной дезадаптации</vt:lpstr>
      <vt:lpstr>Спасибо за внимание!</vt:lpstr>
      <vt:lpstr>Общероссийский детский телефон доверия 8-800-2000-122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Пользователь</cp:lastModifiedBy>
  <cp:revision>222</cp:revision>
  <cp:lastPrinted>2016-10-28T09:22:46Z</cp:lastPrinted>
  <dcterms:created xsi:type="dcterms:W3CDTF">2014-12-22T09:35:09Z</dcterms:created>
  <dcterms:modified xsi:type="dcterms:W3CDTF">2021-09-15T07:52:20Z</dcterms:modified>
</cp:coreProperties>
</file>