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87" r:id="rId4"/>
    <p:sldMasterId id="2147483699" r:id="rId5"/>
  </p:sldMasterIdLst>
  <p:sldIdLst>
    <p:sldId id="256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4" r:id="rId15"/>
    <p:sldId id="283" r:id="rId16"/>
    <p:sldId id="285" r:id="rId17"/>
    <p:sldId id="286" r:id="rId18"/>
    <p:sldId id="287" r:id="rId19"/>
    <p:sldId id="288" r:id="rId20"/>
    <p:sldId id="289" r:id="rId21"/>
    <p:sldId id="274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216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Group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 idx="4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defPPr/>
            <a:lvl1pPr lvl="0"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70" name="Shape 170"/>
          <p:cNvSpPr txBox="1">
            <a:spLocks noGrp="1"/>
          </p:cNvSpPr>
          <p:nvPr>
            <p:ph type="subTitle" idx="5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defPPr/>
            <a:lvl1pPr marL="0" lvl="0" indent="0" algn="ctr">
              <a:buNone/>
              <a:defRPr sz="24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171" name="Shape 171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A5402A98-FB81-4641-AA89-9ABA49A40196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172" name="Shape 172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lang="ru-RU"/>
          </a:p>
        </p:txBody>
      </p:sp>
      <p:sp>
        <p:nvSpPr>
          <p:cNvPr id="173" name="Shape 17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B0661208-F326-4CBC-8336-CAD0AC9B1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339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Group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 idx="4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14" name="Shape 114"/>
          <p:cNvSpPr txBox="1">
            <a:spLocks noGrp="1"/>
          </p:cNvSpPr>
          <p:nvPr>
            <p:ph type="body" idx="5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A5402A98-FB81-4641-AA89-9ABA49A40196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116" name="Shape 116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lang="ru-RU"/>
          </a:p>
        </p:txBody>
      </p:sp>
      <p:sp>
        <p:nvSpPr>
          <p:cNvPr id="117" name="Shape 1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B0661208-F326-4CBC-8336-CAD0AC9B1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465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Group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defPPr/>
            <a:lvl1pPr lvl="0"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76" name="Shape 17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defPPr/>
            <a:lvl1pPr marL="0" lvl="0" indent="0" algn="ctr">
              <a:buNone/>
              <a:defRPr sz="24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177" name="Shape 177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178" name="Shape 178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79" name="Shape 17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392646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Group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54" name="Shape 15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16692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Subtitle">
    <p:spTree>
      <p:nvGrpSpPr>
        <p:cNvPr id="1" name="Group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60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lvl="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7705091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ide Title">
    <p:spTree>
      <p:nvGrpSpPr>
        <p:cNvPr id="1" name="Group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58503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Two Columns">
    <p:spTree>
      <p:nvGrpSpPr>
        <p:cNvPr id="1" name="Group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9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2368917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Group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813674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Group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body" idx="9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0"/>
          </p:nvPr>
        </p:nvSpPr>
        <p:spPr>
          <a:xfrm>
            <a:off x="6172200" y="1681163"/>
            <a:ext cx="51831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1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442137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itle, Text and Object">
    <p:spTree>
      <p:nvGrpSpPr>
        <p:cNvPr id="1" name="Group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body" idx="9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2405490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itle and Picture">
    <p:spTree>
      <p:nvGrpSpPr>
        <p:cNvPr id="1" name="Group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body" idx="9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656364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Group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 idx="4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5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A5402A98-FB81-4641-AA89-9ABA49A40196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23" name="Shape 2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lang="ru-RU"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B0661208-F326-4CBC-8336-CAD0AC9B1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83236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Group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5853324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Group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158" name="Shape 158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60" name="Shape 16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3939109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spTree>
      <p:nvGrpSpPr>
        <p:cNvPr id="1" name="Group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99"/>
          <p:cNvPicPr/>
          <p:nvPr/>
        </p:nvPicPr>
        <p:blipFill>
          <a:blip r:embed="rId2"/>
          <a:srcRect l="3772"/>
          <a:stretch/>
        </p:blipFill>
        <p:spPr>
          <a:xfrm flipH="1">
            <a:off x="2" y="0"/>
            <a:ext cx="12172493" cy="909303"/>
          </a:xfrm>
          <a:prstGeom prst="rect">
            <a:avLst/>
          </a:prstGeom>
        </p:spPr>
      </p:pic>
      <p:sp>
        <p:nvSpPr>
          <p:cNvPr id="100" name="Shape 100"/>
          <p:cNvSpPr/>
          <p:nvPr/>
        </p:nvSpPr>
        <p:spPr>
          <a:xfrm>
            <a:off x="2" y="19855"/>
            <a:ext cx="12172493" cy="6817513"/>
          </a:xfrm>
          <a:prstGeom prst="rect">
            <a:avLst/>
          </a:prstGeom>
          <a:noFill/>
          <a:ln w="3175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91354" tIns="45677" rIns="91354" bIns="45677" anchor="ctr"/>
          <a:lstStyle/>
          <a:p>
            <a:pPr marL="0" indent="0" algn="ctr"/>
            <a:endParaRPr sz="1799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1" name="Shape 101"/>
          <p:cNvSpPr txBox="1">
            <a:spLocks noGrp="1"/>
          </p:cNvSpPr>
          <p:nvPr>
            <p:ph type="title" idx="2"/>
          </p:nvPr>
        </p:nvSpPr>
        <p:spPr>
          <a:xfrm>
            <a:off x="1199459" y="2870"/>
            <a:ext cx="10753195" cy="833846"/>
          </a:xfrm>
          <a:prstGeom prst="rect">
            <a:avLst/>
          </a:prstGeom>
        </p:spPr>
        <p:txBody>
          <a:bodyPr lIns="35997" tIns="35997" rIns="35997" bIns="35997" anchor="ctr">
            <a:normAutofit/>
          </a:bodyPr>
          <a:lstStyle>
            <a:defPPr/>
            <a:lvl1pPr lvl="0" algn="ctr">
              <a:defRPr sz="2597" b="1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dt" idx="10"/>
          </p:nvPr>
        </p:nvSpPr>
        <p:spPr>
          <a:xfrm>
            <a:off x="9097493" y="6381331"/>
            <a:ext cx="3052064" cy="365760"/>
          </a:xfrm>
          <a:prstGeom prst="rect">
            <a:avLst/>
          </a:prstGeom>
        </p:spPr>
        <p:txBody>
          <a:bodyPr/>
          <a:lstStyle>
            <a:defPPr/>
            <a:lvl1pPr lvl="0" algn="r"/>
          </a:lstStyle>
          <a:p>
            <a:r>
              <a:rPr>
                <a:solidFill>
                  <a:srgbClr val="1F497D"/>
                </a:solidFill>
              </a:rPr>
              <a:t>09.08.2024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>
              <a:solidFill>
                <a:srgbClr val="1F497D"/>
              </a:solidFill>
            </a:endParaRPr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>
                <a:solidFill>
                  <a:srgbClr val="1F497D"/>
                </a:solidFill>
              </a:rPr>
              <a:t>‹#›</a:t>
            </a:r>
          </a:p>
        </p:txBody>
      </p:sp>
      <p:grpSp>
        <p:nvGrpSpPr>
          <p:cNvPr id="105" name="Shape 105"/>
          <p:cNvGrpSpPr/>
          <p:nvPr/>
        </p:nvGrpSpPr>
        <p:grpSpPr>
          <a:xfrm>
            <a:off x="102373" y="43513"/>
            <a:ext cx="1097086" cy="1007550"/>
            <a:chOff x="0" y="0"/>
            <a:chExt cx="1097086" cy="1007550"/>
          </a:xfrm>
        </p:grpSpPr>
        <p:pic>
          <p:nvPicPr>
            <p:cNvPr id="107" name="Picture 107"/>
            <p:cNvPicPr/>
            <p:nvPr/>
          </p:nvPicPr>
          <p:blipFill>
            <a:blip r:embed="rId3"/>
            <a:stretch/>
          </p:blipFill>
          <p:spPr>
            <a:xfrm>
              <a:off x="0" y="73418"/>
              <a:ext cx="1097086" cy="934131"/>
            </a:xfrm>
            <a:prstGeom prst="rect">
              <a:avLst/>
            </a:prstGeom>
          </p:spPr>
        </p:pic>
        <p:pic>
          <p:nvPicPr>
            <p:cNvPr id="109" name="Picture 109"/>
            <p:cNvPicPr/>
            <p:nvPr/>
          </p:nvPicPr>
          <p:blipFill>
            <a:blip r:embed="rId4"/>
            <a:stretch/>
          </p:blipFill>
          <p:spPr>
            <a:xfrm>
              <a:off x="323865" y="0"/>
              <a:ext cx="449362" cy="540482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111" name="Picture 111"/>
          <p:cNvPicPr/>
          <p:nvPr/>
        </p:nvPicPr>
        <p:blipFill>
          <a:blip r:embed="rId5"/>
          <a:stretch/>
        </p:blipFill>
        <p:spPr>
          <a:xfrm flipV="1">
            <a:off x="2" y="6674692"/>
            <a:ext cx="12172493" cy="16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819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Group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Picture 136"/>
          <p:cNvPicPr/>
          <p:nvPr/>
        </p:nvPicPr>
        <p:blipFill>
          <a:blip r:embed="rId2"/>
          <a:srcRect l="3772"/>
          <a:stretch/>
        </p:blipFill>
        <p:spPr>
          <a:xfrm flipH="1">
            <a:off x="1" y="0"/>
            <a:ext cx="12172493" cy="909303"/>
          </a:xfrm>
          <a:prstGeom prst="rect">
            <a:avLst/>
          </a:prstGeom>
        </p:spPr>
      </p:pic>
      <p:sp>
        <p:nvSpPr>
          <p:cNvPr id="137" name="Shape 137"/>
          <p:cNvSpPr/>
          <p:nvPr/>
        </p:nvSpPr>
        <p:spPr>
          <a:xfrm>
            <a:off x="1" y="19854"/>
            <a:ext cx="12172493" cy="6817513"/>
          </a:xfrm>
          <a:prstGeom prst="rect">
            <a:avLst/>
          </a:prstGeom>
          <a:noFill/>
          <a:ln w="3175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91411" tIns="45706" rIns="91411" bIns="45706" anchor="ctr"/>
          <a:lstStyle/>
          <a:p>
            <a:pPr marL="0" indent="0" algn="ctr"/>
            <a:endParaRPr sz="18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8" name="Shape 138"/>
          <p:cNvSpPr txBox="1">
            <a:spLocks noGrp="1"/>
          </p:cNvSpPr>
          <p:nvPr>
            <p:ph type="title" idx="2"/>
          </p:nvPr>
        </p:nvSpPr>
        <p:spPr>
          <a:xfrm>
            <a:off x="1199458" y="2869"/>
            <a:ext cx="10753195" cy="833846"/>
          </a:xfrm>
          <a:prstGeom prst="rect">
            <a:avLst/>
          </a:prstGeom>
        </p:spPr>
        <p:txBody>
          <a:bodyPr lIns="35997" tIns="35997" rIns="35997" bIns="35997" anchor="ctr">
            <a:normAutofit/>
          </a:bodyPr>
          <a:lstStyle>
            <a:defPPr/>
            <a:lvl1pPr lvl="0" algn="ctr">
              <a:defRPr sz="2599" b="1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dt" idx="10"/>
          </p:nvPr>
        </p:nvSpPr>
        <p:spPr>
          <a:xfrm>
            <a:off x="9097493" y="6381331"/>
            <a:ext cx="3052064" cy="365760"/>
          </a:xfrm>
          <a:prstGeom prst="rect">
            <a:avLst/>
          </a:prstGeom>
        </p:spPr>
        <p:txBody>
          <a:bodyPr/>
          <a:lstStyle>
            <a:defPPr/>
            <a:lvl1pPr lvl="0" algn="r"/>
          </a:lstStyle>
          <a:p>
            <a:r>
              <a:rPr>
                <a:solidFill>
                  <a:srgbClr val="1F497D"/>
                </a:solidFill>
              </a:rPr>
              <a:t>09.08.2024</a:t>
            </a:r>
          </a:p>
        </p:txBody>
      </p:sp>
      <p:sp>
        <p:nvSpPr>
          <p:cNvPr id="140" name="Shape 140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>
              <a:solidFill>
                <a:srgbClr val="1F497D"/>
              </a:solidFill>
            </a:endParaRPr>
          </a:p>
        </p:txBody>
      </p:sp>
      <p:sp>
        <p:nvSpPr>
          <p:cNvPr id="141" name="Shape 14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>
                <a:solidFill>
                  <a:srgbClr val="1F497D"/>
                </a:solidFill>
              </a:rPr>
              <a:t>‹#›</a:t>
            </a:r>
          </a:p>
        </p:txBody>
      </p:sp>
      <p:grpSp>
        <p:nvGrpSpPr>
          <p:cNvPr id="142" name="Shape 142"/>
          <p:cNvGrpSpPr/>
          <p:nvPr/>
        </p:nvGrpSpPr>
        <p:grpSpPr>
          <a:xfrm>
            <a:off x="102373" y="43513"/>
            <a:ext cx="1097086" cy="1007550"/>
            <a:chOff x="0" y="0"/>
            <a:chExt cx="1097086" cy="1007550"/>
          </a:xfrm>
        </p:grpSpPr>
        <p:pic>
          <p:nvPicPr>
            <p:cNvPr id="144" name="Picture 144"/>
            <p:cNvPicPr/>
            <p:nvPr/>
          </p:nvPicPr>
          <p:blipFill>
            <a:blip r:embed="rId3"/>
            <a:stretch/>
          </p:blipFill>
          <p:spPr>
            <a:xfrm>
              <a:off x="0" y="73418"/>
              <a:ext cx="1097086" cy="934131"/>
            </a:xfrm>
            <a:prstGeom prst="rect">
              <a:avLst/>
            </a:prstGeom>
          </p:spPr>
        </p:pic>
        <p:pic>
          <p:nvPicPr>
            <p:cNvPr id="146" name="Picture 146"/>
            <p:cNvPicPr/>
            <p:nvPr/>
          </p:nvPicPr>
          <p:blipFill>
            <a:blip r:embed="rId4"/>
            <a:stretch/>
          </p:blipFill>
          <p:spPr>
            <a:xfrm>
              <a:off x="323865" y="0"/>
              <a:ext cx="449362" cy="540482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148" name="Picture 148"/>
          <p:cNvPicPr/>
          <p:nvPr/>
        </p:nvPicPr>
        <p:blipFill>
          <a:blip r:embed="rId5"/>
          <a:stretch/>
        </p:blipFill>
        <p:spPr>
          <a:xfrm flipV="1">
            <a:off x="1" y="6674691"/>
            <a:ext cx="12172493" cy="16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4231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Group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defPPr/>
            <a:lvl1pPr lvl="0"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76" name="Shape 17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defPPr/>
            <a:lvl1pPr marL="0" lvl="0" indent="0" algn="ctr">
              <a:buNone/>
              <a:defRPr sz="24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177" name="Shape 177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178" name="Shape 178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79" name="Shape 17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5076429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Group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152" name="Shape 15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54" name="Shape 15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8776311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Subtitle">
    <p:spTree>
      <p:nvGrpSpPr>
        <p:cNvPr id="1" name="Group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60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lvl="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2290408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lide Title">
    <p:spTree>
      <p:nvGrpSpPr>
        <p:cNvPr id="1" name="Group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612571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Two Columns">
    <p:spTree>
      <p:nvGrpSpPr>
        <p:cNvPr id="1" name="Group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9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1213121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Group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33" name="Shape 3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517483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le and Subtitle">
    <p:spTree>
      <p:nvGrpSpPr>
        <p:cNvPr id="1" name="Group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 idx="4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60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body" idx="5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lvl="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A5402A98-FB81-4641-AA89-9ABA49A40196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95" name="Shape 95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lang="ru-RU"/>
          </a:p>
        </p:txBody>
      </p:sp>
      <p:sp>
        <p:nvSpPr>
          <p:cNvPr id="96" name="Shape 9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B0661208-F326-4CBC-8336-CAD0AC9B1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8267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Group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body" idx="9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0"/>
          </p:nvPr>
        </p:nvSpPr>
        <p:spPr>
          <a:xfrm>
            <a:off x="6172200" y="1681163"/>
            <a:ext cx="51831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1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6520229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itle, Text and Object">
    <p:spTree>
      <p:nvGrpSpPr>
        <p:cNvPr id="1" name="Group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body" idx="9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2" name="Shape 12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8363548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Title and Picture">
    <p:spTree>
      <p:nvGrpSpPr>
        <p:cNvPr id="1" name="Group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body" idx="9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5486377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Group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769147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Group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158" name="Shape 158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09.08.2024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60" name="Shape 16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36700568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spTree>
      <p:nvGrpSpPr>
        <p:cNvPr id="1" name="Group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99"/>
          <p:cNvPicPr/>
          <p:nvPr/>
        </p:nvPicPr>
        <p:blipFill>
          <a:blip r:embed="rId2"/>
          <a:srcRect l="3772"/>
          <a:stretch/>
        </p:blipFill>
        <p:spPr>
          <a:xfrm flipH="1">
            <a:off x="2" y="0"/>
            <a:ext cx="12172493" cy="909303"/>
          </a:xfrm>
          <a:prstGeom prst="rect">
            <a:avLst/>
          </a:prstGeom>
        </p:spPr>
      </p:pic>
      <p:sp>
        <p:nvSpPr>
          <p:cNvPr id="100" name="Shape 100"/>
          <p:cNvSpPr/>
          <p:nvPr/>
        </p:nvSpPr>
        <p:spPr>
          <a:xfrm>
            <a:off x="2" y="19855"/>
            <a:ext cx="12172493" cy="6817513"/>
          </a:xfrm>
          <a:prstGeom prst="rect">
            <a:avLst/>
          </a:prstGeom>
          <a:noFill/>
          <a:ln w="3175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91354" tIns="45677" rIns="91354" bIns="45677" anchor="ctr"/>
          <a:lstStyle/>
          <a:p>
            <a:pPr marL="0" indent="0" algn="ctr"/>
            <a:endParaRPr sz="1799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1" name="Shape 101"/>
          <p:cNvSpPr txBox="1">
            <a:spLocks noGrp="1"/>
          </p:cNvSpPr>
          <p:nvPr>
            <p:ph type="title" idx="2"/>
          </p:nvPr>
        </p:nvSpPr>
        <p:spPr>
          <a:xfrm>
            <a:off x="1199459" y="2870"/>
            <a:ext cx="10753195" cy="833846"/>
          </a:xfrm>
          <a:prstGeom prst="rect">
            <a:avLst/>
          </a:prstGeom>
        </p:spPr>
        <p:txBody>
          <a:bodyPr lIns="35997" tIns="35997" rIns="35997" bIns="35997" anchor="ctr">
            <a:normAutofit/>
          </a:bodyPr>
          <a:lstStyle>
            <a:defPPr/>
            <a:lvl1pPr lvl="0" algn="ctr">
              <a:defRPr sz="2597" b="1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dt" idx="10"/>
          </p:nvPr>
        </p:nvSpPr>
        <p:spPr>
          <a:xfrm>
            <a:off x="9097493" y="6381331"/>
            <a:ext cx="3052064" cy="365760"/>
          </a:xfrm>
          <a:prstGeom prst="rect">
            <a:avLst/>
          </a:prstGeom>
        </p:spPr>
        <p:txBody>
          <a:bodyPr/>
          <a:lstStyle>
            <a:defPPr/>
            <a:lvl1pPr lvl="0" algn="r"/>
          </a:lstStyle>
          <a:p>
            <a:r>
              <a:rPr>
                <a:solidFill>
                  <a:srgbClr val="1F497D"/>
                </a:solidFill>
              </a:rPr>
              <a:t>09.08.2024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>
              <a:solidFill>
                <a:srgbClr val="1F497D"/>
              </a:solidFill>
            </a:endParaRPr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>
                <a:solidFill>
                  <a:srgbClr val="1F497D"/>
                </a:solidFill>
              </a:rPr>
              <a:t>‹#›</a:t>
            </a:r>
          </a:p>
        </p:txBody>
      </p:sp>
      <p:grpSp>
        <p:nvGrpSpPr>
          <p:cNvPr id="105" name="Shape 105"/>
          <p:cNvGrpSpPr/>
          <p:nvPr/>
        </p:nvGrpSpPr>
        <p:grpSpPr>
          <a:xfrm>
            <a:off x="102373" y="43513"/>
            <a:ext cx="1097086" cy="1007550"/>
            <a:chOff x="0" y="0"/>
            <a:chExt cx="1097086" cy="1007550"/>
          </a:xfrm>
        </p:grpSpPr>
        <p:pic>
          <p:nvPicPr>
            <p:cNvPr id="107" name="Picture 107"/>
            <p:cNvPicPr/>
            <p:nvPr/>
          </p:nvPicPr>
          <p:blipFill>
            <a:blip r:embed="rId3"/>
            <a:stretch/>
          </p:blipFill>
          <p:spPr>
            <a:xfrm>
              <a:off x="0" y="73418"/>
              <a:ext cx="1097086" cy="934131"/>
            </a:xfrm>
            <a:prstGeom prst="rect">
              <a:avLst/>
            </a:prstGeom>
          </p:spPr>
        </p:pic>
        <p:pic>
          <p:nvPicPr>
            <p:cNvPr id="109" name="Picture 109"/>
            <p:cNvPicPr/>
            <p:nvPr/>
          </p:nvPicPr>
          <p:blipFill>
            <a:blip r:embed="rId4"/>
            <a:stretch/>
          </p:blipFill>
          <p:spPr>
            <a:xfrm>
              <a:off x="323865" y="0"/>
              <a:ext cx="449362" cy="540482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111" name="Picture 111"/>
          <p:cNvPicPr/>
          <p:nvPr/>
        </p:nvPicPr>
        <p:blipFill>
          <a:blip r:embed="rId5"/>
          <a:stretch/>
        </p:blipFill>
        <p:spPr>
          <a:xfrm flipV="1">
            <a:off x="2" y="6674692"/>
            <a:ext cx="12172493" cy="16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06911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Group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Picture 136"/>
          <p:cNvPicPr/>
          <p:nvPr/>
        </p:nvPicPr>
        <p:blipFill>
          <a:blip r:embed="rId2"/>
          <a:srcRect l="3772"/>
          <a:stretch/>
        </p:blipFill>
        <p:spPr>
          <a:xfrm flipH="1">
            <a:off x="1" y="0"/>
            <a:ext cx="12172493" cy="909303"/>
          </a:xfrm>
          <a:prstGeom prst="rect">
            <a:avLst/>
          </a:prstGeom>
        </p:spPr>
      </p:pic>
      <p:sp>
        <p:nvSpPr>
          <p:cNvPr id="137" name="Shape 137"/>
          <p:cNvSpPr/>
          <p:nvPr/>
        </p:nvSpPr>
        <p:spPr>
          <a:xfrm>
            <a:off x="1" y="19854"/>
            <a:ext cx="12172493" cy="6817513"/>
          </a:xfrm>
          <a:prstGeom prst="rect">
            <a:avLst/>
          </a:prstGeom>
          <a:noFill/>
          <a:ln w="3175">
            <a:solidFill>
              <a:schemeClr val="accent1">
                <a:shade val="50000"/>
              </a:schemeClr>
            </a:solidFill>
            <a:prstDash val="solid"/>
          </a:ln>
        </p:spPr>
        <p:txBody>
          <a:bodyPr lIns="91411" tIns="45706" rIns="91411" bIns="45706" anchor="ctr"/>
          <a:lstStyle/>
          <a:p>
            <a:pPr marL="0" indent="0" algn="ctr"/>
            <a:endParaRPr sz="18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8" name="Shape 138"/>
          <p:cNvSpPr txBox="1">
            <a:spLocks noGrp="1"/>
          </p:cNvSpPr>
          <p:nvPr>
            <p:ph type="title" idx="2"/>
          </p:nvPr>
        </p:nvSpPr>
        <p:spPr>
          <a:xfrm>
            <a:off x="1199458" y="2869"/>
            <a:ext cx="10753195" cy="833846"/>
          </a:xfrm>
          <a:prstGeom prst="rect">
            <a:avLst/>
          </a:prstGeom>
        </p:spPr>
        <p:txBody>
          <a:bodyPr lIns="35997" tIns="35997" rIns="35997" bIns="35997" anchor="ctr">
            <a:normAutofit/>
          </a:bodyPr>
          <a:lstStyle>
            <a:defPPr/>
            <a:lvl1pPr lvl="0" algn="ctr">
              <a:defRPr sz="2599" b="1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39" name="Shape 139"/>
          <p:cNvSpPr txBox="1">
            <a:spLocks noGrp="1"/>
          </p:cNvSpPr>
          <p:nvPr>
            <p:ph type="dt" idx="10"/>
          </p:nvPr>
        </p:nvSpPr>
        <p:spPr>
          <a:xfrm>
            <a:off x="9097493" y="6381331"/>
            <a:ext cx="3052064" cy="365760"/>
          </a:xfrm>
          <a:prstGeom prst="rect">
            <a:avLst/>
          </a:prstGeom>
        </p:spPr>
        <p:txBody>
          <a:bodyPr/>
          <a:lstStyle>
            <a:defPPr/>
            <a:lvl1pPr lvl="0" algn="r"/>
          </a:lstStyle>
          <a:p>
            <a:r>
              <a:rPr>
                <a:solidFill>
                  <a:srgbClr val="1F497D"/>
                </a:solidFill>
              </a:rPr>
              <a:t>09.08.2024</a:t>
            </a:r>
          </a:p>
        </p:txBody>
      </p:sp>
      <p:sp>
        <p:nvSpPr>
          <p:cNvPr id="140" name="Shape 140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>
              <a:solidFill>
                <a:srgbClr val="1F497D"/>
              </a:solidFill>
            </a:endParaRPr>
          </a:p>
        </p:txBody>
      </p:sp>
      <p:sp>
        <p:nvSpPr>
          <p:cNvPr id="141" name="Shape 14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>
                <a:solidFill>
                  <a:srgbClr val="1F497D"/>
                </a:solidFill>
              </a:rPr>
              <a:t>‹#›</a:t>
            </a:r>
          </a:p>
        </p:txBody>
      </p:sp>
      <p:grpSp>
        <p:nvGrpSpPr>
          <p:cNvPr id="142" name="Shape 142"/>
          <p:cNvGrpSpPr/>
          <p:nvPr/>
        </p:nvGrpSpPr>
        <p:grpSpPr>
          <a:xfrm>
            <a:off x="102373" y="43513"/>
            <a:ext cx="1097086" cy="1007550"/>
            <a:chOff x="0" y="0"/>
            <a:chExt cx="1097086" cy="1007550"/>
          </a:xfrm>
        </p:grpSpPr>
        <p:pic>
          <p:nvPicPr>
            <p:cNvPr id="144" name="Picture 144"/>
            <p:cNvPicPr/>
            <p:nvPr/>
          </p:nvPicPr>
          <p:blipFill>
            <a:blip r:embed="rId3"/>
            <a:stretch/>
          </p:blipFill>
          <p:spPr>
            <a:xfrm>
              <a:off x="0" y="73418"/>
              <a:ext cx="1097086" cy="934131"/>
            </a:xfrm>
            <a:prstGeom prst="rect">
              <a:avLst/>
            </a:prstGeom>
          </p:spPr>
        </p:pic>
        <p:pic>
          <p:nvPicPr>
            <p:cNvPr id="146" name="Picture 146"/>
            <p:cNvPicPr/>
            <p:nvPr/>
          </p:nvPicPr>
          <p:blipFill>
            <a:blip r:embed="rId4"/>
            <a:stretch/>
          </p:blipFill>
          <p:spPr>
            <a:xfrm>
              <a:off x="323865" y="0"/>
              <a:ext cx="449362" cy="540482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148" name="Picture 148"/>
          <p:cNvPicPr/>
          <p:nvPr/>
        </p:nvPicPr>
        <p:blipFill>
          <a:blip r:embed="rId5"/>
          <a:stretch/>
        </p:blipFill>
        <p:spPr>
          <a:xfrm flipV="1">
            <a:off x="1" y="6674691"/>
            <a:ext cx="12172493" cy="16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304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lide Title">
    <p:spTree>
      <p:nvGrpSpPr>
        <p:cNvPr id="1" name="Group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 idx="4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A5402A98-FB81-4641-AA89-9ABA49A40196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lang="ru-RU"/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B0661208-F326-4CBC-8336-CAD0AC9B1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906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 and Two Columns">
    <p:spTree>
      <p:nvGrpSpPr>
        <p:cNvPr id="1" name="Group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 idx="4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82" name="Shape 182"/>
          <p:cNvSpPr txBox="1">
            <a:spLocks noGrp="1"/>
          </p:cNvSpPr>
          <p:nvPr>
            <p:ph type="body" idx="5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183" name="Shape 183"/>
          <p:cNvSpPr txBox="1">
            <a:spLocks noGrp="1"/>
          </p:cNvSpPr>
          <p:nvPr>
            <p:ph type="body" idx="6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184" name="Shape 184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A5402A98-FB81-4641-AA89-9ABA49A40196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185" name="Shape 185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lang="ru-RU"/>
          </a:p>
        </p:txBody>
      </p:sp>
      <p:sp>
        <p:nvSpPr>
          <p:cNvPr id="186" name="Shape 18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B0661208-F326-4CBC-8336-CAD0AC9B1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362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Group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 idx="4"/>
          </p:nvPr>
        </p:nvSpPr>
        <p:spPr>
          <a:xfrm>
            <a:off x="839788" y="365125"/>
            <a:ext cx="10515600" cy="132556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5"/>
          </p:nvPr>
        </p:nvSpPr>
        <p:spPr>
          <a:xfrm>
            <a:off x="839788" y="1681163"/>
            <a:ext cx="51577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6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7"/>
          </p:nvPr>
        </p:nvSpPr>
        <p:spPr>
          <a:xfrm>
            <a:off x="6172200" y="1681163"/>
            <a:ext cx="51831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body" idx="8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A5402A98-FB81-4641-AA89-9ABA49A40196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lang="ru-RU"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B0661208-F326-4CBC-8336-CAD0AC9B1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565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Title, Text and Object">
    <p:spTree>
      <p:nvGrpSpPr>
        <p:cNvPr id="1" name="Group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 idx="4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5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6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A5402A98-FB81-4641-AA89-9ABA49A40196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67" name="Shape 6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lang="ru-RU"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B0661208-F326-4CBC-8336-CAD0AC9B1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294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Title and Picture">
    <p:spTree>
      <p:nvGrpSpPr>
        <p:cNvPr id="1" name="Group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title" idx="4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63" name="Shape 163"/>
          <p:cNvSpPr txBox="1">
            <a:spLocks noGrp="1"/>
          </p:cNvSpPr>
          <p:nvPr>
            <p:ph type="body" idx="5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4" name="Shape 164"/>
          <p:cNvSpPr txBox="1">
            <a:spLocks noGrp="1"/>
          </p:cNvSpPr>
          <p:nvPr>
            <p:ph type="body" idx="6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5" name="Shape 165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A5402A98-FB81-4641-AA89-9ABA49A40196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166" name="Shape 166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lang="ru-RU"/>
          </a:p>
        </p:txBody>
      </p:sp>
      <p:sp>
        <p:nvSpPr>
          <p:cNvPr id="167" name="Shape 16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B0661208-F326-4CBC-8336-CAD0AC9B1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82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Group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 idx="4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5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A5402A98-FB81-4641-AA89-9ABA49A40196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29" name="Shape 29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 lang="ru-RU"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fld id="{B0661208-F326-4CBC-8336-CAD0AC9B1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007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>
          <a:blip r:embed="rId12"/>
          <a:stretch/>
        </a:blipFill>
        <a:effectLst/>
      </p:bgPr>
    </p:bg>
    <p:spTree>
      <p:nvGrpSpPr>
        <p:cNvPr id="1" name="Group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 idx="4"/>
          </p:nvPr>
        </p:nvSpPr>
        <p:spPr>
          <a:xfrm>
            <a:off x="838200" y="365125"/>
            <a:ext cx="10515600" cy="1325562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5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dt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402A98-FB81-4641-AA89-9ABA49A40196}" type="datetimeFigureOut">
              <a:rPr lang="ru-RU" smtClean="0"/>
              <a:pPr/>
              <a:t>05.03.2025</a:t>
            </a:fld>
            <a:endParaRPr lang="ru-RU"/>
          </a:p>
        </p:txBody>
      </p:sp>
      <p:sp>
        <p:nvSpPr>
          <p:cNvPr id="17" name="Shape 17"/>
          <p:cNvSpPr txBox="1">
            <a:spLocks noGrp="1"/>
          </p:cNvSpPr>
          <p:nvPr>
            <p:ph type="ft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  <p:sp>
        <p:nvSpPr>
          <p:cNvPr id="18" name="Shape 18"/>
          <p:cNvSpPr txBox="1">
            <a:spLocks noGrp="1"/>
          </p:cNvSpPr>
          <p:nvPr>
            <p:ph type="sldNum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0661208-F326-4CBC-8336-CAD0AC9B1F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115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txStyles>
    <p:titleStyle>
      <a:defPPr/>
      <a:lvl1pPr lvl="0" algn="l" eaLnBrk="1" hangingPunct="1">
        <a:lnSpc>
          <a:spcPct val="90000"/>
        </a:lnSpc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marL="228600" lvl="0" indent="-228600" algn="l" eaLnBrk="1" hangingPunct="1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marL="0" lvl="0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Group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2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Shape 4"/>
          <p:cNvSpPr txBox="1">
            <a:spLocks noGrp="1"/>
          </p:cNvSpPr>
          <p:nvPr>
            <p:ph type="dt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09.08.2024</a:t>
            </a:r>
          </a:p>
        </p:txBody>
      </p:sp>
      <p:sp>
        <p:nvSpPr>
          <p:cNvPr id="5" name="Shape 5"/>
          <p:cNvSpPr txBox="1">
            <a:spLocks noGrp="1"/>
          </p:cNvSpPr>
          <p:nvPr>
            <p:ph type="ft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sldNum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233878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defPPr/>
      <a:lvl1pPr lvl="0" algn="l" eaLnBrk="1" hangingPunct="1">
        <a:lnSpc>
          <a:spcPct val="90000"/>
        </a:lnSpc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marL="228600" lvl="0" indent="-228600" algn="l" eaLnBrk="1" hangingPunct="1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marL="0" lvl="0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Group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title" idx="2"/>
          </p:nvPr>
        </p:nvSpPr>
        <p:spPr>
          <a:xfrm>
            <a:off x="845127" y="365760"/>
            <a:ext cx="10515600" cy="1325561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9" name="Shape 9"/>
          <p:cNvSpPr txBox="1">
            <a:spLocks noGrp="1"/>
          </p:cNvSpPr>
          <p:nvPr>
            <p:ph type="body" idx="3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0" name="Shape 10"/>
          <p:cNvSpPr txBox="1">
            <a:spLocks noGrp="1"/>
          </p:cNvSpPr>
          <p:nvPr>
            <p:ph type="dt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>
                <a:solidFill>
                  <a:srgbClr val="000000">
                    <a:lumMod val="65000"/>
                    <a:lumOff val="35000"/>
                  </a:srgbClr>
                </a:solidFill>
              </a:rPr>
              <a:t>09.08.2024</a:t>
            </a:r>
          </a:p>
        </p:txBody>
      </p:sp>
      <p:sp>
        <p:nvSpPr>
          <p:cNvPr id="11" name="Shape 11"/>
          <p:cNvSpPr txBox="1">
            <a:spLocks noGrp="1"/>
          </p:cNvSpPr>
          <p:nvPr>
            <p:ph type="ft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sldNum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r">
              <a:defRPr sz="11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>
                <a:solidFill>
                  <a:srgbClr val="000000">
                    <a:tint val="75000"/>
                  </a:srgbClr>
                </a:solidFill>
              </a:rP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374371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txStyles>
    <p:titleStyle>
      <a:defPPr/>
      <a:lvl1pPr lvl="0" algn="l" eaLnBrk="1" hangingPunct="1">
        <a:lnSpc>
          <a:spcPct val="90000"/>
        </a:lnSpc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marL="228600" lvl="0" indent="-228600" algn="l" eaLnBrk="1" hangingPunct="1">
        <a:lnSpc>
          <a:spcPct val="90000"/>
        </a:lnSpc>
        <a:spcBef>
          <a:spcPts val="1000"/>
        </a:spcBef>
        <a:buFont typeface="Wingdings 2"/>
        <a:buChar char="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 eaLnBrk="1" hangingPunct="1">
        <a:lnSpc>
          <a:spcPct val="90000"/>
        </a:lnSpc>
        <a:spcBef>
          <a:spcPts val="500"/>
        </a:spcBef>
        <a:buFont typeface="Wingdings 2"/>
        <a:buChar char="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eaLnBrk="1" hangingPunct="1">
        <a:lnSpc>
          <a:spcPct val="90000"/>
        </a:lnSpc>
        <a:spcBef>
          <a:spcPts val="500"/>
        </a:spcBef>
        <a:buFont typeface="Wingdings 2"/>
        <a:buChar char="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eaLnBrk="1" hangingPunct="1">
        <a:lnSpc>
          <a:spcPct val="90000"/>
        </a:lnSpc>
        <a:spcBef>
          <a:spcPts val="500"/>
        </a:spcBef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eaLnBrk="1" hangingPunct="1">
        <a:lnSpc>
          <a:spcPct val="90000"/>
        </a:lnSpc>
        <a:spcBef>
          <a:spcPts val="500"/>
        </a:spcBef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eaLnBrk="1" hangingPunct="1"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eaLnBrk="1" hangingPunct="1"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eaLnBrk="1" hangingPunct="1"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eaLnBrk="1" hangingPunct="1"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marL="0" lvl="0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Group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2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Shape 4"/>
          <p:cNvSpPr txBox="1">
            <a:spLocks noGrp="1"/>
          </p:cNvSpPr>
          <p:nvPr>
            <p:ph type="dt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09.08.2024</a:t>
            </a:r>
          </a:p>
        </p:txBody>
      </p:sp>
      <p:sp>
        <p:nvSpPr>
          <p:cNvPr id="5" name="Shape 5"/>
          <p:cNvSpPr txBox="1">
            <a:spLocks noGrp="1"/>
          </p:cNvSpPr>
          <p:nvPr>
            <p:ph type="ft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sldNum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316355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defPPr/>
      <a:lvl1pPr lvl="0" algn="l" eaLnBrk="1" hangingPunct="1">
        <a:lnSpc>
          <a:spcPct val="90000"/>
        </a:lnSpc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marL="228600" lvl="0" indent="-228600" algn="l" eaLnBrk="1" hangingPunct="1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marL="0" lvl="0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Group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title" idx="2"/>
          </p:nvPr>
        </p:nvSpPr>
        <p:spPr>
          <a:xfrm>
            <a:off x="845127" y="365760"/>
            <a:ext cx="10515600" cy="1325561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9" name="Shape 9"/>
          <p:cNvSpPr txBox="1">
            <a:spLocks noGrp="1"/>
          </p:cNvSpPr>
          <p:nvPr>
            <p:ph type="body" idx="3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0" name="Shape 10"/>
          <p:cNvSpPr txBox="1">
            <a:spLocks noGrp="1"/>
          </p:cNvSpPr>
          <p:nvPr>
            <p:ph type="dt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>
                <a:solidFill>
                  <a:srgbClr val="000000">
                    <a:lumMod val="65000"/>
                    <a:lumOff val="35000"/>
                  </a:srgbClr>
                </a:solidFill>
              </a:rPr>
              <a:t>09.08.2024</a:t>
            </a:r>
          </a:p>
        </p:txBody>
      </p:sp>
      <p:sp>
        <p:nvSpPr>
          <p:cNvPr id="11" name="Shape 11"/>
          <p:cNvSpPr txBox="1">
            <a:spLocks noGrp="1"/>
          </p:cNvSpPr>
          <p:nvPr>
            <p:ph type="ft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sldNum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r">
              <a:defRPr sz="11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>
                <a:solidFill>
                  <a:srgbClr val="000000">
                    <a:tint val="75000"/>
                  </a:srgbClr>
                </a:solidFill>
              </a:rP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835166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</p:sldLayoutIdLst>
  <p:txStyles>
    <p:titleStyle>
      <a:defPPr/>
      <a:lvl1pPr lvl="0" algn="l" eaLnBrk="1" hangingPunct="1">
        <a:lnSpc>
          <a:spcPct val="90000"/>
        </a:lnSpc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marL="228600" lvl="0" indent="-228600" algn="l" eaLnBrk="1" hangingPunct="1">
        <a:lnSpc>
          <a:spcPct val="90000"/>
        </a:lnSpc>
        <a:spcBef>
          <a:spcPts val="1000"/>
        </a:spcBef>
        <a:buFont typeface="Wingdings 2"/>
        <a:buChar char="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 eaLnBrk="1" hangingPunct="1">
        <a:lnSpc>
          <a:spcPct val="90000"/>
        </a:lnSpc>
        <a:spcBef>
          <a:spcPts val="500"/>
        </a:spcBef>
        <a:buFont typeface="Wingdings 2"/>
        <a:buChar char="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eaLnBrk="1" hangingPunct="1">
        <a:lnSpc>
          <a:spcPct val="90000"/>
        </a:lnSpc>
        <a:spcBef>
          <a:spcPts val="500"/>
        </a:spcBef>
        <a:buFont typeface="Wingdings 2"/>
        <a:buChar char="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eaLnBrk="1" hangingPunct="1">
        <a:lnSpc>
          <a:spcPct val="90000"/>
        </a:lnSpc>
        <a:spcBef>
          <a:spcPts val="500"/>
        </a:spcBef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eaLnBrk="1" hangingPunct="1">
        <a:lnSpc>
          <a:spcPct val="90000"/>
        </a:lnSpc>
        <a:spcBef>
          <a:spcPts val="500"/>
        </a:spcBef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eaLnBrk="1" hangingPunct="1"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eaLnBrk="1" hangingPunct="1"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eaLnBrk="1" hangingPunct="1"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eaLnBrk="1" hangingPunct="1">
        <a:buFont typeface="Wingdings 2"/>
        <a:buChar char="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marL="0" lvl="0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212" y="398524"/>
            <a:ext cx="1106426" cy="13746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5346" y="735710"/>
            <a:ext cx="1057658" cy="947930"/>
          </a:xfrm>
          <a:prstGeom prst="rect">
            <a:avLst/>
          </a:prstGeom>
        </p:spPr>
      </p:pic>
      <p:sp>
        <p:nvSpPr>
          <p:cNvPr id="4" name="Shape 234"/>
          <p:cNvSpPr txBox="1"/>
          <p:nvPr/>
        </p:nvSpPr>
        <p:spPr>
          <a:xfrm>
            <a:off x="1116846" y="2535108"/>
            <a:ext cx="7733228" cy="2245607"/>
          </a:xfrm>
          <a:prstGeom prst="rect">
            <a:avLst/>
          </a:prstGeom>
        </p:spPr>
        <p:txBody>
          <a:bodyPr vert="horz" lIns="91440" tIns="45720" rIns="91440" bIns="45720" anchor="t">
            <a:noAutofit/>
          </a:bodyPr>
          <a:lstStyle>
            <a:defPPr/>
            <a:lvl1pPr marL="0" lvl="0" indent="0" algn="ctr">
              <a:lnSpc>
                <a:spcPct val="90000"/>
              </a:lnSpc>
              <a:buNone/>
              <a:defRPr sz="60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3600" b="1" dirty="0" smtClean="0">
                <a:solidFill>
                  <a:srgbClr val="821663"/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Практикум по решению выявленных попыток и завершенных суицидов несовершеннолетних</a:t>
            </a:r>
            <a:endParaRPr sz="3600" b="1" dirty="0">
              <a:solidFill>
                <a:srgbClr val="821663"/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651" y="170584"/>
            <a:ext cx="1862051" cy="2078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195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>
          <a:xfrm>
            <a:off x="432262" y="1825625"/>
            <a:ext cx="5587538" cy="4351338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СУИЦИДЕНТ</a:t>
            </a:r>
          </a:p>
          <a:p>
            <a:pPr algn="just"/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медицинской помощи;</a:t>
            </a:r>
          </a:p>
          <a:p>
            <a:pPr algn="just"/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Информирование о суицидальных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проявлениях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администрации, родителей;</a:t>
            </a:r>
          </a:p>
          <a:p>
            <a:pPr algn="just"/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Экстренное психолого-педагогическое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вмешательство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Квалификация инцидента. Определение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типа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 (цели, смысл),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типа </a:t>
            </a:r>
            <a:r>
              <a:rPr lang="ru-RU" sz="4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постсуицида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Направление за психиатрической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помощью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Сбор информации из </a:t>
            </a:r>
            <a:r>
              <a:rPr lang="ru-RU" sz="4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меддокументов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классного руководителя, </a:t>
            </a:r>
            <a:r>
              <a:rPr lang="ru-RU" sz="4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соц.педагога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педагогов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Психодиагностика личностного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самооценка, эмоциональное состояние,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импульсивность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и семейного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сплоченность и гибкость, уровень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поддержки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стиль  воспитания, наличие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конфликтов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неблагополучия, отношений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классе (одиночество, наличие </a:t>
            </a:r>
            <a:r>
              <a:rPr lang="ru-RU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поддержки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способов </a:t>
            </a:r>
            <a:r>
              <a:rPr lang="ru-RU" sz="4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совладания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6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Свидетели (выявление психологического неблагополучия с помощью)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беседы, наблюдения, сбора информации</a:t>
            </a:r>
          </a:p>
          <a:p>
            <a:pPr marL="0" indent="0">
              <a:buNone/>
            </a:pPr>
            <a:r>
              <a:rPr lang="ru-RU" sz="2900" dirty="0"/>
              <a:t> </a:t>
            </a:r>
            <a:endParaRPr lang="ru-RU" sz="2900" dirty="0" smtClean="0"/>
          </a:p>
          <a:p>
            <a:pPr marL="0" indent="0" algn="ctr">
              <a:buNone/>
            </a:pP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ОДНОКЛАССНИКИ</a:t>
            </a:r>
          </a:p>
          <a:p>
            <a:pPr marL="0" indent="0" algn="ctr">
              <a:buNone/>
            </a:pP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степени включенности детей </a:t>
            </a:r>
          </a:p>
          <a:p>
            <a:pPr marL="0" indent="0" algn="ctr">
              <a:buNone/>
            </a:pP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ситуацию (говорили, знали, обсуждали, </a:t>
            </a:r>
          </a:p>
          <a:p>
            <a:pPr marL="0" indent="0" algn="ctr">
              <a:buNone/>
            </a:pP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слышали) и психологического </a:t>
            </a:r>
          </a:p>
          <a:p>
            <a:pPr marL="0" indent="0" algn="ctr">
              <a:buNone/>
            </a:pP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неблагополучия с помощью:</a:t>
            </a:r>
          </a:p>
          <a:p>
            <a:pPr marL="0" indent="0" algn="ctr">
              <a:buNone/>
            </a:pPr>
            <a:endParaRPr lang="ru-RU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Беседы;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Сбора информации от классных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руководителей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соцпедагога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040323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 2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>
          <a:xfrm>
            <a:off x="838200" y="1330036"/>
            <a:ext cx="5181600" cy="5228706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Девушка, 16 лет, студентка колледжа.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Последнее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снизилась успеваемость. Около 3 месяцев назад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рассталась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молодым человеком по его инициативе, сильно переживала,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обращалась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поддержкой к родителям, говорила с мамой. Мама слушала,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поддерживала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но просьбу девушки обратиться за помощью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психологу/психиатру не одобрила, не хочет, чтобы дочь принимала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антидепрессанты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Какое-то время настроение было ровным, девушка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справлялась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трудностями, 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приближается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сессия, много долгов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предметам, и она видит только один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выход: перестать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мучаться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девушка прервет свою жизнь, она пока не решила. Но уже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сказала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лайн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друзьям, что приняла решение, но они его не одобрили.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6"/>
          </p:nvPr>
        </p:nvSpPr>
        <p:spPr/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маркеры и факторы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суицидального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риска.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Определите степень суицидального риска.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Какие инструменты будете использовать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диагностики?</a:t>
            </a:r>
          </a:p>
        </p:txBody>
      </p:sp>
    </p:spTree>
    <p:extLst>
      <p:ext uri="{BB962C8B-B14F-4D97-AF65-F5344CB8AC3E}">
        <p14:creationId xmlns:p14="http://schemas.microsoft.com/office/powerpoint/2010/main" val="21864501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5"/>
          </p:nvPr>
        </p:nvSpPr>
        <p:spPr>
          <a:xfrm>
            <a:off x="838200" y="1163782"/>
            <a:ext cx="5181600" cy="5013181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информации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6"/>
          </p:nvPr>
        </p:nvSpPr>
        <p:spPr>
          <a:xfrm>
            <a:off x="6172200" y="1163782"/>
            <a:ext cx="5181600" cy="501318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   </a:t>
            </a:r>
            <a:r>
              <a:rPr lang="ru-RU" sz="3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Психодиагностика суицидального риска: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Шкала безнадежности (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Hopelessness Scale, A. Beck); 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 одиночества (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UCLA,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версия 3, Д. Рассел);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Опросник склонности к агрессии 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Басса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-Перри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BPAQ, A.H. Buss, M.P. Perry);</a:t>
            </a:r>
          </a:p>
          <a:p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Индекс хорошего самочувствия (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WHO-5, Well-Being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Index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ВОЗ);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Опросник личностных расстройств (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PDQ-IV, 3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шкалы: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нарциссическая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пограничная и 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негативистическая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Hyler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1987);</a:t>
            </a:r>
          </a:p>
          <a:p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 семейной гибкости и сплоченности (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FACES-5, 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Д.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X. 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Олсон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Дж. 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Портнер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И. 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Лави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адаптация М. Перри);</a:t>
            </a:r>
          </a:p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Опросник способов </a:t>
            </a:r>
            <a:r>
              <a:rPr lang="ru-RU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совладания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R.Lazarus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sz="3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S.Folkman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WOCQ);</a:t>
            </a:r>
          </a:p>
          <a:p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Опросник «Личностные ценности».</a:t>
            </a:r>
          </a:p>
        </p:txBody>
      </p:sp>
    </p:spTree>
    <p:extLst>
      <p:ext uri="{BB962C8B-B14F-4D97-AF65-F5344CB8AC3E}">
        <p14:creationId xmlns:p14="http://schemas.microsoft.com/office/powerpoint/2010/main" val="3578564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 3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Аня, 14 лет.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Недовольна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собой, склонна к самообвинениям, считает, что все надо делать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либо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идеально, либо не делать вообще. Всегда идеально не получается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таких случаях, например, за опоздание на несколько минут,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наказывает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себя едой. Аня отличница, но недавно в классе появилась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девочка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которой учеба дается легче, она больше знает. Аня стала замечать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себя суицидальные мысли.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6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Определите маркеры и факторы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суицидального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риска.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Какая информация необходима для более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точного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определения степени риска?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Какие инструменты будете использовать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технологии, формы, методы будите использовать по результатам диагностики? Рекомендации классному руководителю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9089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5"/>
          </p:nvPr>
        </p:nvSpPr>
        <p:spPr/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Беседа;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Наблюдение;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Сбор информации от классного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руководителя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соцпедагога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предварительном состоянии,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наличии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маркеров, отношений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классе.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6"/>
          </p:nvPr>
        </p:nvSpPr>
        <p:spPr>
          <a:xfrm>
            <a:off x="6172200" y="166255"/>
            <a:ext cx="5181600" cy="601070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Психодиагностика суицидального риска:</a:t>
            </a:r>
          </a:p>
          <a:p>
            <a:pPr marL="0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Опросник детской депрессии (CDI) Ковач М.; </a:t>
            </a:r>
          </a:p>
          <a:p>
            <a:pPr marL="0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Шкала безнадежности (BHI) Бека А.; </a:t>
            </a:r>
          </a:p>
          <a:p>
            <a:pPr marL="0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Опросник склонности к агрессии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Басса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-Перри </a:t>
            </a:r>
          </a:p>
          <a:p>
            <a:pPr marL="0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(BPAQ-24) в адаптации </a:t>
            </a:r>
            <a:r>
              <a:rPr lang="ru-RU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Ениколопова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С.Н., </a:t>
            </a:r>
          </a:p>
          <a:p>
            <a:pPr marL="0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Цибульского Н.П.;</a:t>
            </a:r>
          </a:p>
          <a:p>
            <a:pPr marL="0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Дифференциальный опросник переживания </a:t>
            </a:r>
          </a:p>
          <a:p>
            <a:pPr marL="0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одиночества (ДОПО-3к) Осина Е.Н., Леонтьева Д.А.</a:t>
            </a:r>
          </a:p>
          <a:p>
            <a:pPr marL="0" indent="0" algn="ctr">
              <a:buNone/>
            </a:pP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Психодиагностика личности:</a:t>
            </a:r>
          </a:p>
          <a:p>
            <a:pPr marL="0" indent="0" algn="just">
              <a:buNone/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«Измерение чувства вины и стыда» </a:t>
            </a:r>
          </a:p>
          <a:p>
            <a:pPr marL="0" indent="0" algn="just">
              <a:buNone/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Self-Conscious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Affect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(TOSCA) Дж. П. 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Тангней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1989));</a:t>
            </a:r>
          </a:p>
          <a:p>
            <a:pPr marL="0" indent="0" algn="just">
              <a:buNone/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Опросник «Многомерная шкала 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перфекционизма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marL="0" indent="0" algn="just">
              <a:buNone/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П. 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Хюитт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Г. 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Флетт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адаптации И.И. Грачева;</a:t>
            </a:r>
          </a:p>
          <a:p>
            <a:pPr marL="0" indent="0" algn="just">
              <a:buNone/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Тест на определение самооценки у подростков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методике Р.В. 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Овчаровой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4790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технологии, формы, методы будите использовать по результатам диагностики?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5"/>
          </p:nvPr>
        </p:nvSpPr>
        <p:spPr>
          <a:xfrm>
            <a:off x="838200" y="1521229"/>
            <a:ext cx="10515600" cy="488788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по коррекции эмоционально-волевой сферы, личностной сферы (самооценка)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чувством виды и стыда («Важное письмо», «Письмо другу», «Круг  вины», «Прожектор»)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сильными и слабыми сторонами личности ребенка («Я в лучах солнца»)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активизацией и поиском ресурсов личности («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иния времени»)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навыкам планирования, управления временем, распределение нагрузки, обязанностей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классом в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тренинговых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программах по формированию стрессоустойчивости, жизнестойкости, активному образу жизни</a:t>
            </a:r>
          </a:p>
          <a:p>
            <a:pPr algn="just"/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педагог-родители-дети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64980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/>
        <p:txBody>
          <a:bodyPr/>
          <a:lstStyle/>
          <a:p>
            <a:pPr algn="ctr"/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РЕКОМЕНДУЕМАЯ ЛИТЕРАТУРА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>
          <a:xfrm>
            <a:off x="838200" y="1471352"/>
            <a:ext cx="10515600" cy="5045825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Бебик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М.А., Бирюкова И.В., Варга А.Я.,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Вроно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Е.М. и др.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Азбука чувств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—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Луч, Центр развития межличностных коммуникаций, 2015 — 200 с.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Бебчук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М.А., Басова А.Я., Безменов П.В.,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Рытик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Э.Г.,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Северина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Ю.В.,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Залманова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С.Л.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суицидального поведения подростков: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работнику образовательной организации.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рекомендации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ГБУЗ «НПЦ ПЗДП им. Г.Е. Сухаревой ДЗМ». М.: 2019 г. — 55 с.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Вихристюк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О.В.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нужно знать родителям о подростковых суицидах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/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ред.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Вихристюк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О.В., — М.: МГППУ, 2013 — 67 с.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Вроно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Е.М.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Поймите своего ребенка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— М.: Дрофа, 2002. — 224 с. —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Серия «Дрофа» родителям»).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Вроно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Е.М.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Предотвращение самоубийства подростков. Руководство для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подростков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М., Академический проект, 2001 г., — 40 с.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Всемирная организация здравоохранения. Превенция самоубийств: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руководство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учителей и других работников школ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Перевод: Одесский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национальный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 им. Мечникова. Одесса, 2007 — 25 с.</a:t>
            </a:r>
          </a:p>
        </p:txBody>
      </p:sp>
    </p:spTree>
    <p:extLst>
      <p:ext uri="{BB962C8B-B14F-4D97-AF65-F5344CB8AC3E}">
        <p14:creationId xmlns:p14="http://schemas.microsoft.com/office/powerpoint/2010/main" val="34323523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82166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ресурсы</a:t>
            </a:r>
            <a:endParaRPr lang="ru-RU" dirty="0">
              <a:solidFill>
                <a:srgbClr val="82166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92" y="902001"/>
            <a:ext cx="1847248" cy="1847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230" y="2523406"/>
            <a:ext cx="1525438" cy="1525438"/>
          </a:xfrm>
          <a:prstGeom prst="rect">
            <a:avLst/>
          </a:prstGeom>
          <a:solidFill>
            <a:schemeClr val="accent1"/>
          </a:solidFill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523406"/>
            <a:ext cx="1535502" cy="153550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191109" y="1518249"/>
            <a:ext cx="1656272" cy="7073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Программа воспитания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39087" y="1518248"/>
            <a:ext cx="1768415" cy="8540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Штаб воспитательной работы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444" y="2523406"/>
            <a:ext cx="1601699" cy="156356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6409426" y="1518248"/>
            <a:ext cx="2156604" cy="8540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Психолого-педагогическая служба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812" y="2523406"/>
            <a:ext cx="1475359" cy="1475359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8790316" y="1518248"/>
            <a:ext cx="2182483" cy="10051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Навигатор профилактики «Безопасное детство»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2100" y="2637616"/>
            <a:ext cx="1297018" cy="1297018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82592" y="4370654"/>
            <a:ext cx="1680714" cy="66423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Родительский университет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30" y="5147733"/>
            <a:ext cx="1425638" cy="1508560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2355011" y="4370654"/>
            <a:ext cx="3669132" cy="66423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Психолого-педагогический навигатор «</a:t>
            </a:r>
            <a:r>
              <a:rPr lang="ru-RU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СемьЯ</a:t>
            </a:r>
            <a: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928" y="5147733"/>
            <a:ext cx="1647645" cy="150856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6515848" y="4370654"/>
            <a:ext cx="2050181" cy="58090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Служба медиации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618" y="5000292"/>
            <a:ext cx="1559631" cy="1589569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9057736" y="4370654"/>
            <a:ext cx="2527539" cy="6642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Портал Педагога</a:t>
            </a: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0878" y="5148607"/>
            <a:ext cx="1540088" cy="154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105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ПЕДАГОГАМИ НАПРАВЛЕНА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ПСИХОПРОСВЕЩЕНИЕ И ОБУЧЕНИЕ: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Способам выявления рисков (зоркости)</a:t>
            </a:r>
          </a:p>
          <a:p>
            <a:pPr algn="just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Алгоритма действия в случае выявления</a:t>
            </a:r>
          </a:p>
          <a:p>
            <a:pPr algn="just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Способам и методам работы с родителями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8052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>
          <a:xfrm>
            <a:off x="-83127" y="365125"/>
            <a:ext cx="12410902" cy="132556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СОПРОВОЖДЕНИЯ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НЕСОВЕРШЕННОЛЕТНИХ, СКЛОННЫХ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СУИЦИДАЛЬНОМУ ПОВЕДЕНИЮ —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ПЕРВИЧНАЯ ПРОФИЛАКТИКА — ПРЕВЕНЦИЯ</a:t>
            </a:r>
          </a:p>
          <a:p>
            <a:pPr algn="just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ВТОРИЧНАЯ ПРОФИЛАКТИКА — ИНТЕРВЕНЦИЯ </a:t>
            </a:r>
          </a:p>
          <a:p>
            <a:pPr algn="just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ТРЕТИЧНАЯ ПРОФИЛАКТИКА — ПОСТВЕНЦИЯ</a:t>
            </a:r>
          </a:p>
        </p:txBody>
      </p:sp>
    </p:spTree>
    <p:extLst>
      <p:ext uri="{BB962C8B-B14F-4D97-AF65-F5344CB8AC3E}">
        <p14:creationId xmlns:p14="http://schemas.microsoft.com/office/powerpoint/2010/main" val="4094280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ПЕРВИЧНАЯ ПРОФИЛАКТИКА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ДАННОГО УРОВНЯ — укрепление психического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здоровья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целом через повышение групповой сплоченности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организации, минимизация возможного риска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возникновения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суицидальных намерений в будущем 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психологически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благополучных субъектов; вовлечение учащихся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значимые виды деятельности, организации школьного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самоуправления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формирование установок у учащихся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самореализацию в социально одобряемых сферах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жизнедеятельности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(культуре, спорте, искусстве, науке и др.).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ОБЪЕКТ ПЕРВИЧНОЙ ПРОФИЛАКТИКИ —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несовершеннолетние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имеющие суицидальных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мыслей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намерений</a:t>
            </a:r>
          </a:p>
        </p:txBody>
      </p:sp>
    </p:spTree>
    <p:extLst>
      <p:ext uri="{BB962C8B-B14F-4D97-AF65-F5344CB8AC3E}">
        <p14:creationId xmlns:p14="http://schemas.microsoft.com/office/powerpoint/2010/main" val="806408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ПЕРВИЧНАЯ ПРОФИЛАКТИКА: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ОБЩАЯ ПРОФИЛАКТИКА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повышение уровня информированности педагогов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классных руководителей) образовательной организации о течении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проявлении возрастных кризисов, детских и подростковых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депрессий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причинах и факторах возникновения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девиантного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возникновения таких явлений, как травля, агрессия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детском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коллективе и их последствий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возможностях получения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психологической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иной помощи (очной и дистанционной) для детей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родителей (законных представителей) в случае необходимости.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 Проведение мероприятий в классе по формированию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положительного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психологического климата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 Проведение классных часов и групповых занятий, направленных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жизнестойкости, стрессоустойчивости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3. Взаимодействие с родителями, организация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психопросветительских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с участием педагога-психолога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экспертов в области профилактики в рамках родительских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собраний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5879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ПЕРВИЧНАЯ ПРОФИЛАКТИКА:</a:t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ЧАСТНАЯ ПРОФИЛАКТИКА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/>
        <p:txBody>
          <a:bodyPr/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Направлена на содействие в выявлении обучающихся, переживающих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кризисные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 или находящихся в кризисном состоянии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риском развития суицидального поведения; снижение уровня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социально-психологической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дезадаптации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обучающихся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Поскольку частыми причинами суицидального поведения среди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подростков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нарушения межличностных отношений в школе,</a:t>
            </a:r>
          </a:p>
        </p:txBody>
      </p:sp>
    </p:spTree>
    <p:extLst>
      <p:ext uri="{BB962C8B-B14F-4D97-AF65-F5344CB8AC3E}">
        <p14:creationId xmlns:p14="http://schemas.microsoft.com/office/powerpoint/2010/main" val="3257382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ПЕДАГОГА ВКЛЮЧАЮТ: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Создание благоприятного климата в классе (укрепление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самоуважения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положительной оценки обучающихся)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 Вовлечение обучающихся в создание общих школьных проектов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программ, направленных на укрепление психического здоровья,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здоровой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среды в школе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3. Организацию внеклассной воспитательной работы.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Разработку эффективной модели взаимодействия педагога и семьи,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образовательной организации и других участников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профилактики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1963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случай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>
          <a:xfrm>
            <a:off x="838200" y="1379914"/>
            <a:ext cx="5181600" cy="5253642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руки директора школы попала тетрадь с контрольной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математике. Вместо выполнения контрольной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ученица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шестого класса рисует  гробы, виселицы, пишет слова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том, что хочет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умереть. Также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девочки снижена успеваемость, на некоторых уроках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принципиально ничего не делает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Выясняется, что девочка живёт с дедушкой и бабушкой, где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дедушка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тяжело болеет. Бабушка и дедушка не являются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официальными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опекунами девочки. Официальным опекуном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мама девочки, которая с ними не проживает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Мама ведёт асоциальный образ жизни, выпивает. На районе её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часто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видят со спиртными напитками, ругающуюся матом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компании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мужчин. На вызовы в школу мама не реагирует либо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обещает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прийти, но не приходит.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6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должен сделать директор,  классный руководитель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данной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ситуации?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ещё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должны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подключиться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разрешения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данного вопроса?</a:t>
            </a:r>
          </a:p>
          <a:p>
            <a:pPr marL="514350" indent="-514350" algn="just">
              <a:buAutoNum type="arabicPeriod" startAt="3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и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кем классного руководителя? других специалистов?</a:t>
            </a:r>
          </a:p>
          <a:p>
            <a:pPr marL="514350" indent="-514350" algn="just">
              <a:buAutoNum type="arabicPeriod" startAt="3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вид профилактики  вы описали?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43880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 1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5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Девочка, 14 лет, спортсменка. 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Узнала по телефону от родителей, что не попала в команду. Плакала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перемене. На следующем уроке пошла в туалет и нанесла себе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продольный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порез на тыльной стороне предплечья канцелярским ножом.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Случайно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зашедшие в туалет дети испугались и позвали педагога.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6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ПЕДАГОГА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 Действия педагога с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суицидентом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Действия педагога со свидетелями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Действия педагога с одноклассниками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Действия педагога-психолога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412296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HDOfficeLightV0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</a:gradFill>
        <a:gradFill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HDOfficeLightV0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</a:gradFill>
        <a:gradFill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гришина</Template>
  <TotalTime>536</TotalTime>
  <Words>1603</Words>
  <Application>Microsoft Office PowerPoint</Application>
  <PresentationFormat>Широкоэкранный</PresentationFormat>
  <Paragraphs>133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Arial</vt:lpstr>
      <vt:lpstr>Calibri</vt:lpstr>
      <vt:lpstr>Calibri Light</vt:lpstr>
      <vt:lpstr>Times New Roman</vt:lpstr>
      <vt:lpstr>Wingdings 2</vt:lpstr>
      <vt:lpstr>1_Тема Office</vt:lpstr>
      <vt:lpstr>Тема Office</vt:lpstr>
      <vt:lpstr>HDOfficeLightV0</vt:lpstr>
      <vt:lpstr>2_Тема Office</vt:lpstr>
      <vt:lpstr>1_HDOfficeLightV0</vt:lpstr>
      <vt:lpstr>Презентация PowerPoint</vt:lpstr>
      <vt:lpstr>РАБОТА С ПЕДАГОГАМИ НАПРАВЛЕНА  НА ПСИХОПРОСВЕЩЕНИЕ И ОБУЧЕНИЕ:</vt:lpstr>
      <vt:lpstr>ОРГАНИЗАЦИЯ СОПРОВОЖДЕНИЯ  НЕСОВЕРШЕННОЛЕТНИХ, СКЛОННЫХ  К СУИЦИДАЛЬНОМУ ПОВЕДЕНИЮ —  ПРОФИЛАКТИКА</vt:lpstr>
      <vt:lpstr>ПЕРВИЧНАЯ ПРОФИЛАКТИКА</vt:lpstr>
      <vt:lpstr>ПЕРВИЧНАЯ ПРОФИЛАКТИКА:  ОБЩАЯ ПРОФИЛАКТИКА</vt:lpstr>
      <vt:lpstr>ПЕРВИЧНАЯ ПРОФИЛАКТИКА:  ЧАСТНАЯ ПРОФИЛАКТИКА</vt:lpstr>
      <vt:lpstr>ФУНКЦИИ ПЕДАГОГА ВКЛЮЧАЮТ:</vt:lpstr>
      <vt:lpstr>Рассмотрим случай</vt:lpstr>
      <vt:lpstr>Кейс 1</vt:lpstr>
      <vt:lpstr>Презентация PowerPoint</vt:lpstr>
      <vt:lpstr>Кейс 2</vt:lpstr>
      <vt:lpstr>Презентация PowerPoint</vt:lpstr>
      <vt:lpstr>Кейс 3</vt:lpstr>
      <vt:lpstr>Презентация PowerPoint</vt:lpstr>
      <vt:lpstr>Какие технологии, формы, методы будите использовать по результатам диагностики? </vt:lpstr>
      <vt:lpstr> РЕКОМЕНДУЕМАЯ ЛИТЕРАТУРА </vt:lpstr>
      <vt:lpstr>Полезные ресурсы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В. Кондрашова</dc:creator>
  <cp:lastModifiedBy>Пользователь</cp:lastModifiedBy>
  <cp:revision>49</cp:revision>
  <dcterms:created xsi:type="dcterms:W3CDTF">2024-07-22T08:20:46Z</dcterms:created>
  <dcterms:modified xsi:type="dcterms:W3CDTF">2025-03-05T08:53:26Z</dcterms:modified>
</cp:coreProperties>
</file>