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265" r:id="rId2"/>
    <p:sldId id="760" r:id="rId3"/>
    <p:sldId id="767" r:id="rId4"/>
    <p:sldId id="758" r:id="rId5"/>
    <p:sldId id="759" r:id="rId6"/>
    <p:sldId id="778" r:id="rId7"/>
    <p:sldId id="780" r:id="rId8"/>
    <p:sldId id="781" r:id="rId9"/>
    <p:sldId id="782" r:id="rId10"/>
    <p:sldId id="779" r:id="rId11"/>
    <p:sldId id="774" r:id="rId12"/>
    <p:sldId id="775" r:id="rId13"/>
  </p:sldIdLst>
  <p:sldSz cx="12192000" cy="6858000"/>
  <p:notesSz cx="6761163" cy="98821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7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30574" cy="494663"/>
          </a:xfrm>
          <a:prstGeom prst="rect">
            <a:avLst/>
          </a:prstGeom>
        </p:spPr>
        <p:txBody>
          <a:bodyPr vert="horz" lIns="90991" tIns="45496" rIns="90991" bIns="45496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010" y="0"/>
            <a:ext cx="2930574" cy="494663"/>
          </a:xfrm>
          <a:prstGeom prst="rect">
            <a:avLst/>
          </a:prstGeom>
        </p:spPr>
        <p:txBody>
          <a:bodyPr vert="horz" lIns="90991" tIns="45496" rIns="90991" bIns="45496" rtlCol="0"/>
          <a:lstStyle>
            <a:lvl1pPr algn="r">
              <a:defRPr sz="1200"/>
            </a:lvl1pPr>
          </a:lstStyle>
          <a:p>
            <a:fld id="{AD528D64-26A9-442F-A24E-3EF5D9FD9A0B}" type="datetimeFigureOut">
              <a:rPr lang="ru-RU" smtClean="0"/>
              <a:t>04.03.2025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15925" y="1235075"/>
            <a:ext cx="5929313" cy="33353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991" tIns="45496" rIns="90991" bIns="45496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5801" y="4755399"/>
            <a:ext cx="5409562" cy="3890923"/>
          </a:xfrm>
          <a:prstGeom prst="rect">
            <a:avLst/>
          </a:prstGeom>
        </p:spPr>
        <p:txBody>
          <a:bodyPr vert="horz" lIns="90991" tIns="45496" rIns="90991" bIns="45496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387526"/>
            <a:ext cx="2930574" cy="494663"/>
          </a:xfrm>
          <a:prstGeom prst="rect">
            <a:avLst/>
          </a:prstGeom>
        </p:spPr>
        <p:txBody>
          <a:bodyPr vert="horz" lIns="90991" tIns="45496" rIns="90991" bIns="45496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010" y="9387526"/>
            <a:ext cx="2930574" cy="494663"/>
          </a:xfrm>
          <a:prstGeom prst="rect">
            <a:avLst/>
          </a:prstGeom>
        </p:spPr>
        <p:txBody>
          <a:bodyPr vert="horz" lIns="90991" tIns="45496" rIns="90991" bIns="45496" rtlCol="0" anchor="b"/>
          <a:lstStyle>
            <a:lvl1pPr algn="r">
              <a:defRPr sz="1200"/>
            </a:lvl1pPr>
          </a:lstStyle>
          <a:p>
            <a:fld id="{5BEFB665-12D9-425D-8BAA-2422E5F206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91131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7137" indent="-227137" defTabSz="908548">
              <a:lnSpc>
                <a:spcPct val="90000"/>
              </a:lnSpc>
              <a:spcBef>
                <a:spcPts val="994"/>
              </a:spcBef>
              <a:buFont typeface="Arial" panose="020B0604020202020204" pitchFamily="34" charset="0"/>
              <a:buChar char="•"/>
              <a:defRPr/>
            </a:pPr>
            <a:endParaRPr lang="ru-RU" sz="2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0A132D-BCD5-4593-9EA2-A10B17718613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54120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0A132D-BCD5-4593-9EA2-A10B17718613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72749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85CE6B-9282-49C5-8D36-2BD4665BE758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72717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0A132D-BCD5-4593-9EA2-A10B17718613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90385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Group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>
            <a:spLocks noGrp="1"/>
          </p:cNvSpPr>
          <p:nvPr>
            <p:ph type="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defPPr/>
            <a:lvl1pPr lvl="0" algn="ctr">
              <a:defRPr sz="6000"/>
            </a:lvl1pPr>
          </a:lstStyle>
          <a:p>
            <a:r>
              <a:t>Образец заголовка</a:t>
            </a:r>
          </a:p>
        </p:txBody>
      </p:sp>
      <p:sp>
        <p:nvSpPr>
          <p:cNvPr id="9" name="Shape 9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defPPr/>
            <a:lvl1pPr marL="0" lvl="0" indent="0" algn="ctr">
              <a:buNone/>
              <a:defRPr sz="2400"/>
            </a:lvl1pPr>
            <a:lvl2pPr marL="457200" lvl="1" indent="0" algn="ctr">
              <a:buNone/>
              <a:defRPr sz="2000"/>
            </a:lvl2pPr>
            <a:lvl3pPr marL="914400" lvl="2" indent="0" algn="ctr">
              <a:buNone/>
              <a:defRPr sz="1800"/>
            </a:lvl3pPr>
            <a:lvl4pPr marL="1371600" lvl="3" indent="0" algn="ctr">
              <a:buNone/>
              <a:defRPr sz="1600"/>
            </a:lvl4pPr>
            <a:lvl5pPr marL="1828800" lvl="4" indent="0" algn="ctr">
              <a:buNone/>
              <a:defRPr sz="1600"/>
            </a:lvl5pPr>
            <a:lvl6pPr marL="2286000" lvl="5" indent="0" algn="ctr">
              <a:buNone/>
              <a:defRPr sz="1600"/>
            </a:lvl6pPr>
            <a:lvl7pPr marL="2743200" lvl="6" indent="0" algn="ctr">
              <a:buNone/>
              <a:defRPr sz="1600"/>
            </a:lvl7pPr>
            <a:lvl8pPr marL="3200400" lvl="7" indent="0" algn="ctr">
              <a:buNone/>
              <a:defRPr sz="1600"/>
            </a:lvl8pPr>
            <a:lvl9pPr marL="3657600" lvl="8" indent="0" algn="ctr">
              <a:buNone/>
              <a:defRPr sz="1600"/>
            </a:lvl9pPr>
          </a:lstStyle>
          <a:p>
            <a:r>
              <a:t>Образец подзаголовка</a:t>
            </a:r>
          </a:p>
        </p:txBody>
      </p:sp>
      <p:sp>
        <p:nvSpPr>
          <p:cNvPr id="10" name="Shape 10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09.01.2025</a:t>
            </a:r>
          </a:p>
        </p:txBody>
      </p:sp>
      <p:sp>
        <p:nvSpPr>
          <p:cNvPr id="11" name="Shape 11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5340BF-5439-3E4E-0427-A46538998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31E66E7-4B02-C565-DF45-36096300F9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F5B2551-ECCE-13E8-9ACB-43352D6B16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2E4CC-EB3B-49EC-B530-E41BD3E7278D}" type="datetimeFigureOut">
              <a:rPr lang="ru-RU" smtClean="0"/>
              <a:t>04.03.2025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373E33E-94E5-296A-40B3-07DE0F27D8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56CF77D-C1C6-AF76-BE26-8593C5275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CEAF5-FE33-44E9-A87F-98FF192D4A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9407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Title and Subtitle">
    <p:spTree>
      <p:nvGrpSpPr>
        <p:cNvPr id="1" name="Group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defPPr/>
            <a:lvl1pPr lvl="0">
              <a:defRPr sz="6000"/>
            </a:lvl1pPr>
          </a:lstStyle>
          <a:p>
            <a:r>
              <a:t>Образец заголовка</a:t>
            </a:r>
          </a:p>
        </p:txBody>
      </p:sp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defPPr/>
            <a:lvl1pPr marL="0" lv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lvl="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lvl="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lvl="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lvl="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lvl="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lvl="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lvl="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lvl="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id="16" name="Shape 16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09.01.2025</a:t>
            </a:r>
          </a:p>
        </p:txBody>
      </p:sp>
      <p:sp>
        <p:nvSpPr>
          <p:cNvPr id="17" name="Shape 17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lide Title">
    <p:spTree>
      <p:nvGrpSpPr>
        <p:cNvPr id="1" name="Group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id="61" name="Shape 61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09.01.2025</a:t>
            </a:r>
          </a:p>
        </p:txBody>
      </p:sp>
      <p:sp>
        <p:nvSpPr>
          <p:cNvPr id="62" name="Shape 62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itle and Two Columns">
    <p:spTree>
      <p:nvGrpSpPr>
        <p:cNvPr id="1" name="Group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id="28" name="Shape 2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29" name="Shape 29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30" name="Shape 30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09.01.2025</a:t>
            </a:r>
          </a:p>
        </p:txBody>
      </p:sp>
      <p:sp>
        <p:nvSpPr>
          <p:cNvPr id="31" name="Shape 31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Group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2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1"/>
          </a:xfrm>
          <a:prstGeom prst="rect">
            <a:avLst/>
          </a:prstGeom>
        </p:spPr>
        <p:txBody>
          <a:bodyPr anchor="b"/>
          <a:lstStyle>
            <a:defPPr/>
            <a:lvl1pPr marL="0" lvl="0" indent="0">
              <a:buNone/>
              <a:defRPr sz="2400" b="1"/>
            </a:lvl1pPr>
            <a:lvl2pPr marL="457200" lvl="1" indent="0">
              <a:buNone/>
              <a:defRPr sz="2000" b="1"/>
            </a:lvl2pPr>
            <a:lvl3pPr marL="914400" lvl="2" indent="0">
              <a:buNone/>
              <a:defRPr sz="1800" b="1"/>
            </a:lvl3pPr>
            <a:lvl4pPr marL="1371600" lvl="3" indent="0">
              <a:buNone/>
              <a:defRPr sz="1600" b="1"/>
            </a:lvl4pPr>
            <a:lvl5pPr marL="1828800" lvl="4" indent="0">
              <a:buNone/>
              <a:defRPr sz="1600" b="1"/>
            </a:lvl5pPr>
            <a:lvl6pPr marL="2286000" lvl="5" indent="0">
              <a:buNone/>
              <a:defRPr sz="1600" b="1"/>
            </a:lvl6pPr>
            <a:lvl7pPr marL="2743200" lvl="6" indent="0">
              <a:buNone/>
              <a:defRPr sz="1600" b="1"/>
            </a:lvl7pPr>
            <a:lvl8pPr marL="3200400" lvl="7" indent="0">
              <a:buNone/>
              <a:defRPr sz="1600" b="1"/>
            </a:lvl8pPr>
            <a:lvl9pPr marL="3657600" lvl="8" indent="0">
              <a:buNone/>
              <a:defRPr sz="1600" b="1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id="47" name="Shape 47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48" name="Shape 48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7" cy="823911"/>
          </a:xfrm>
          <a:prstGeom prst="rect">
            <a:avLst/>
          </a:prstGeom>
        </p:spPr>
        <p:txBody>
          <a:bodyPr anchor="b"/>
          <a:lstStyle>
            <a:defPPr/>
            <a:lvl1pPr marL="0" lvl="0" indent="0">
              <a:buNone/>
              <a:defRPr sz="2400" b="1"/>
            </a:lvl1pPr>
            <a:lvl2pPr marL="457200" lvl="1" indent="0">
              <a:buNone/>
              <a:defRPr sz="2000" b="1"/>
            </a:lvl2pPr>
            <a:lvl3pPr marL="914400" lvl="2" indent="0">
              <a:buNone/>
              <a:defRPr sz="1800" b="1"/>
            </a:lvl3pPr>
            <a:lvl4pPr marL="1371600" lvl="3" indent="0">
              <a:buNone/>
              <a:defRPr sz="1600" b="1"/>
            </a:lvl4pPr>
            <a:lvl5pPr marL="1828800" lvl="4" indent="0">
              <a:buNone/>
              <a:defRPr sz="1600" b="1"/>
            </a:lvl5pPr>
            <a:lvl6pPr marL="2286000" lvl="5" indent="0">
              <a:buNone/>
              <a:defRPr sz="1600" b="1"/>
            </a:lvl6pPr>
            <a:lvl7pPr marL="2743200" lvl="6" indent="0">
              <a:buNone/>
              <a:defRPr sz="1600" b="1"/>
            </a:lvl7pPr>
            <a:lvl8pPr marL="3200400" lvl="7" indent="0">
              <a:buNone/>
              <a:defRPr sz="1600" b="1"/>
            </a:lvl8pPr>
            <a:lvl9pPr marL="3657600" lvl="8" indent="0">
              <a:buNone/>
              <a:defRPr sz="1600" b="1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id="49" name="Shape 49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7" cy="3684588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50" name="Shape 50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09.01.2025</a:t>
            </a:r>
          </a:p>
        </p:txBody>
      </p:sp>
      <p:sp>
        <p:nvSpPr>
          <p:cNvPr id="51" name="Shape 51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Title, Text and Object">
    <p:spTree>
      <p:nvGrpSpPr>
        <p:cNvPr id="1" name="Group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defPPr/>
            <a:lvl1pPr lvl="0">
              <a:defRPr sz="3200"/>
            </a:lvl1pPr>
          </a:lstStyle>
          <a:p>
            <a:r>
              <a:t>Образец заголовка</a:t>
            </a:r>
          </a:p>
        </p:txBody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199" cy="4873625"/>
          </a:xfrm>
          <a:prstGeom prst="rect">
            <a:avLst/>
          </a:prstGeom>
        </p:spPr>
        <p:txBody>
          <a:bodyPr/>
          <a:lstStyle>
            <a:defPPr/>
            <a:lvl1pPr lvl="0">
              <a:defRPr sz="3200"/>
            </a:lvl1pPr>
            <a:lvl2pPr lvl="1">
              <a:defRPr sz="2800"/>
            </a:lvl2pPr>
            <a:lvl3pPr lvl="2">
              <a:defRPr sz="2400"/>
            </a:lvl3pPr>
            <a:lvl4pPr lvl="3">
              <a:defRPr sz="2000"/>
            </a:lvl4pPr>
            <a:lvl5pPr lvl="4">
              <a:defRPr sz="2000"/>
            </a:lvl5pPr>
            <a:lvl6pPr lvl="5">
              <a:defRPr sz="2000"/>
            </a:lvl6pPr>
            <a:lvl7pPr lvl="6">
              <a:defRPr sz="2000"/>
            </a:lvl7pPr>
            <a:lvl8pPr lvl="7">
              <a:defRPr sz="2000"/>
            </a:lvl8pPr>
            <a:lvl9pPr lvl="8">
              <a:defRPr sz="2000"/>
            </a:lvl9pPr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40" name="Shape 40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defPPr/>
            <a:lvl1pPr marL="0" lvl="0" indent="0">
              <a:buNone/>
              <a:defRPr sz="1600"/>
            </a:lvl1pPr>
            <a:lvl2pPr marL="457200" lvl="1" indent="0">
              <a:buNone/>
              <a:defRPr sz="1400"/>
            </a:lvl2pPr>
            <a:lvl3pPr marL="914400" lvl="2" indent="0">
              <a:buNone/>
              <a:defRPr sz="1200"/>
            </a:lvl3pPr>
            <a:lvl4pPr marL="1371600" lvl="3" indent="0">
              <a:buNone/>
              <a:defRPr sz="1000"/>
            </a:lvl4pPr>
            <a:lvl5pPr marL="1828800" lvl="4" indent="0">
              <a:buNone/>
              <a:defRPr sz="1000"/>
            </a:lvl5pPr>
            <a:lvl6pPr marL="2286000" lvl="5" indent="0">
              <a:buNone/>
              <a:defRPr sz="1000"/>
            </a:lvl6pPr>
            <a:lvl7pPr marL="2743200" lvl="6" indent="0">
              <a:buNone/>
              <a:defRPr sz="1000"/>
            </a:lvl7pPr>
            <a:lvl8pPr marL="3200400" lvl="7" indent="0">
              <a:buNone/>
              <a:defRPr sz="1000"/>
            </a:lvl8pPr>
            <a:lvl9pPr marL="3657600" lvl="8" indent="0">
              <a:buNone/>
              <a:defRPr sz="1000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id="41" name="Shape 41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09.01.2025</a:t>
            </a:r>
          </a:p>
        </p:txBody>
      </p:sp>
      <p:sp>
        <p:nvSpPr>
          <p:cNvPr id="42" name="Shape 42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Title and Picture">
    <p:spTree>
      <p:nvGrpSpPr>
        <p:cNvPr id="1" name="Group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defPPr/>
            <a:lvl1pPr lvl="0">
              <a:defRPr sz="3200"/>
            </a:lvl1pPr>
          </a:lstStyle>
          <a:p>
            <a:r>
              <a:t>Образец заголовка</a:t>
            </a:r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199" cy="4873625"/>
          </a:xfrm>
          <a:prstGeom prst="rect">
            <a:avLst/>
          </a:prstGeom>
        </p:spPr>
        <p:txBody>
          <a:bodyPr/>
          <a:lstStyle>
            <a:defPPr/>
            <a:lvl1pPr marL="0" lvl="0" indent="0">
              <a:buNone/>
              <a:defRPr sz="3200"/>
            </a:lvl1pPr>
            <a:lvl2pPr marL="457200" lvl="1" indent="0">
              <a:buNone/>
              <a:defRPr sz="2800"/>
            </a:lvl2pPr>
            <a:lvl3pPr marL="914400" lvl="2" indent="0">
              <a:buNone/>
              <a:defRPr sz="2400"/>
            </a:lvl3pPr>
            <a:lvl4pPr marL="1371600" lvl="3" indent="0">
              <a:buNone/>
              <a:defRPr sz="2000"/>
            </a:lvl4pPr>
            <a:lvl5pPr marL="1828800" lvl="4" indent="0">
              <a:buNone/>
              <a:defRPr sz="2000"/>
            </a:lvl5pPr>
            <a:lvl6pPr marL="2286000" lvl="5" indent="0">
              <a:buNone/>
              <a:defRPr sz="2000"/>
            </a:lvl6pPr>
            <a:lvl7pPr marL="2743200" lvl="6" indent="0">
              <a:buNone/>
              <a:defRPr sz="2000"/>
            </a:lvl7pPr>
            <a:lvl8pPr marL="3200400" lvl="7" indent="0">
              <a:buNone/>
              <a:defRPr sz="2000"/>
            </a:lvl8pPr>
            <a:lvl9pPr marL="3657600" lvl="8" indent="0">
              <a:buNone/>
              <a:defRPr sz="2000"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defPPr/>
            <a:lvl1pPr marL="0" lvl="0" indent="0">
              <a:buNone/>
              <a:defRPr sz="1600"/>
            </a:lvl1pPr>
            <a:lvl2pPr marL="457200" lvl="1" indent="0">
              <a:buNone/>
              <a:defRPr sz="1400"/>
            </a:lvl2pPr>
            <a:lvl3pPr marL="914400" lvl="2" indent="0">
              <a:buNone/>
              <a:defRPr sz="1200"/>
            </a:lvl3pPr>
            <a:lvl4pPr marL="1371600" lvl="3" indent="0">
              <a:buNone/>
              <a:defRPr sz="1000"/>
            </a:lvl4pPr>
            <a:lvl5pPr marL="1828800" lvl="4" indent="0">
              <a:buNone/>
              <a:defRPr sz="1000"/>
            </a:lvl5pPr>
            <a:lvl6pPr marL="2286000" lvl="5" indent="0">
              <a:buNone/>
              <a:defRPr sz="1000"/>
            </a:lvl6pPr>
            <a:lvl7pPr marL="2743200" lvl="6" indent="0">
              <a:buNone/>
              <a:defRPr sz="1000"/>
            </a:lvl7pPr>
            <a:lvl8pPr marL="3200400" lvl="7" indent="0">
              <a:buNone/>
              <a:defRPr sz="1000"/>
            </a:lvl8pPr>
            <a:lvl9pPr marL="3657600" lvl="8" indent="0">
              <a:buNone/>
              <a:defRPr sz="1000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id="23" name="Shape 23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09.01.2025</a:t>
            </a:r>
          </a:p>
        </p:txBody>
      </p:sp>
      <p:sp>
        <p:nvSpPr>
          <p:cNvPr id="24" name="Shape 24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Group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eaVert"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73" name="Shape 73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09.01.2025</a:t>
            </a:r>
          </a:p>
        </p:txBody>
      </p:sp>
      <p:sp>
        <p:nvSpPr>
          <p:cNvPr id="74" name="Shape 74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Group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title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56" name="Shape 56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09.01.2025</a:t>
            </a:r>
          </a:p>
        </p:txBody>
      </p:sp>
      <p:sp>
        <p:nvSpPr>
          <p:cNvPr id="57" name="Shape 57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2"/>
          <a:stretch/>
        </a:blipFill>
        <a:effectLst/>
      </p:bgPr>
    </p:bg>
    <p:spTree>
      <p:nvGrpSpPr>
        <p:cNvPr id="1" name="Group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2"/>
          </a:xfrm>
          <a:prstGeom prst="rect">
            <a:avLst/>
          </a:prstGeom>
        </p:spPr>
        <p:txBody>
          <a:bodyPr vert="horz" lIns="91440" tIns="45720" rIns="91440" bIns="45720" anchor="ctr">
            <a:normAutofit/>
          </a:bodyPr>
          <a:lstStyle/>
          <a:p>
            <a:r>
              <a:t>Образец заголовка</a:t>
            </a:r>
          </a:p>
        </p:txBody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>
            <a:normAutofit/>
          </a:bodyPr>
          <a:lstStyle/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4" name="Shape 4"/>
          <p:cNvSpPr txBox="1">
            <a:spLocks noGrp="1"/>
          </p:cNvSpPr>
          <p:nvPr>
            <p:ph type="dt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defPPr/>
            <a:lvl1pPr marL="0" lvl="0" indent="0" algn="l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t>09.01.2025</a:t>
            </a:r>
          </a:p>
        </p:txBody>
      </p:sp>
      <p:sp>
        <p:nvSpPr>
          <p:cNvPr id="5" name="Shape 5"/>
          <p:cNvSpPr txBox="1">
            <a:spLocks noGrp="1"/>
          </p:cNvSpPr>
          <p:nvPr>
            <p:ph type="ft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defPPr/>
            <a:lvl1pPr marL="0" lvl="0" indent="0" algn="ctr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sldNum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defPPr/>
            <a:lvl1pPr marL="0" lvl="0" indent="0"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t>‹#›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</p:sldLayoutIdLst>
  <p:txStyles>
    <p:titleStyle>
      <a:defPPr/>
      <a:lvl1pPr lvl="0" algn="l">
        <a:lnSpc>
          <a:spcPct val="90000"/>
        </a:lnSpc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defPPr/>
      <a:lvl1pPr marL="228600" lvl="0" indent="-228600" algn="l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lvl="1" indent="-228600" algn="l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/>
      <a:lvl1pPr marL="0" lvl="0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06273" y="6117494"/>
            <a:ext cx="277896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200" b="1" dirty="0">
                <a:ln w="1905"/>
                <a:solidFill>
                  <a:srgbClr val="4E67C8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05 марта 2025 год</a:t>
            </a:r>
            <a:endParaRPr kumimoji="0" lang="ru-RU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58538" y="164029"/>
            <a:ext cx="1733462" cy="176090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479442" y="2174617"/>
            <a:ext cx="9233116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деятельности специалистов образовательных организаций по профилактике суицидальных попыток и суицидов несовершеннолетних на территории муниципальных образований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Краснодарского края</a:t>
            </a:r>
            <a:endParaRPr lang="ru-RU" sz="2800" b="1" dirty="0">
              <a:solidFill>
                <a:srgbClr val="002060"/>
              </a:solidFill>
              <a:latin typeface="Arial"/>
              <a:ea typeface="Arial"/>
              <a:cs typeface="Arial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object 5">
            <a:extLst>
              <a:ext uri="{FF2B5EF4-FFF2-40B4-BE49-F238E27FC236}">
                <a16:creationId xmlns:a16="http://schemas.microsoft.com/office/drawing/2014/main" id="{6A375354-5A66-0EEC-A6E1-32DC99D8AEC8}"/>
              </a:ext>
            </a:extLst>
          </p:cNvPr>
          <p:cNvSpPr txBox="1"/>
          <p:nvPr/>
        </p:nvSpPr>
        <p:spPr>
          <a:xfrm>
            <a:off x="7077614" y="5021419"/>
            <a:ext cx="4504787" cy="5046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r">
              <a:lnSpc>
                <a:spcPct val="100000"/>
              </a:lnSpc>
              <a:spcBef>
                <a:spcPts val="95"/>
              </a:spcBef>
            </a:pPr>
            <a:r>
              <a:rPr lang="ru-RU" sz="1600" b="1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Позднякова Екатерина Сергеевна</a:t>
            </a:r>
            <a:r>
              <a:rPr sz="1600" b="1" spc="-1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sz="1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заместитель директора МКУ РЦ «Детство»</a:t>
            </a:r>
            <a:endParaRPr lang="ru-RU" sz="1600" dirty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22287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9F3FC10-C019-4563-AACE-5A4E2005C91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0634" t="21891" r="22874" b="11642"/>
          <a:stretch/>
        </p:blipFill>
        <p:spPr>
          <a:xfrm>
            <a:off x="9266200" y="2725508"/>
            <a:ext cx="2524463" cy="341551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506E9C7-9D4E-4CF9-878F-6E8C42A4BF8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0970" t="24652" r="22761" b="11443"/>
          <a:stretch/>
        </p:blipFill>
        <p:spPr>
          <a:xfrm>
            <a:off x="6311245" y="1883767"/>
            <a:ext cx="2690957" cy="341551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4D2954-5B8F-43AF-BBDE-C8E5E7ADDA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1826" y="453615"/>
            <a:ext cx="10803340" cy="1325563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Приложения Алгоритма  деятельности специалистов системы образования по профилактике суицидальных попыток и суицидов несовершеннолетних на территории муниципальных образований Краснодарского края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F47D50AF-C492-4A6F-B5D0-C97957431D7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5"/>
          <a:srcRect l="39826" t="17951" r="23301" b="4579"/>
          <a:stretch/>
        </p:blipFill>
        <p:spPr>
          <a:xfrm>
            <a:off x="450089" y="1883767"/>
            <a:ext cx="2690956" cy="338571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0435C2D-BEEB-4E78-A1EF-5C906668264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9179" t="22886" r="22650" b="7065"/>
          <a:stretch/>
        </p:blipFill>
        <p:spPr>
          <a:xfrm>
            <a:off x="3356290" y="2725508"/>
            <a:ext cx="2690957" cy="341551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9818858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9D390D70-341E-4315-96B9-28E504646FCF}"/>
              </a:ext>
            </a:extLst>
          </p:cNvPr>
          <p:cNvSpPr/>
          <p:nvPr/>
        </p:nvSpPr>
        <p:spPr>
          <a:xfrm>
            <a:off x="2241653" y="163803"/>
            <a:ext cx="95864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Номенклатура дел педагога-психолога по направлению работы формирования жизнестойкости и профилактики </a:t>
            </a:r>
            <a:r>
              <a:rPr lang="ru-RU" sz="20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аутодеструктивного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поведения обучающихся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Таблица 6">
            <a:extLst>
              <a:ext uri="{FF2B5EF4-FFF2-40B4-BE49-F238E27FC236}">
                <a16:creationId xmlns:a16="http://schemas.microsoft.com/office/drawing/2014/main" id="{91202E26-BBF5-467E-B1C4-6C3E702F27AA}"/>
              </a:ext>
            </a:extLst>
          </p:cNvPr>
          <p:cNvGraphicFramePr>
            <a:graphicFrameLocks noGrp="1"/>
          </p:cNvGraphicFramePr>
          <p:nvPr/>
        </p:nvGraphicFramePr>
        <p:xfrm>
          <a:off x="527901" y="960352"/>
          <a:ext cx="11441742" cy="54366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92778">
                  <a:extLst>
                    <a:ext uri="{9D8B030D-6E8A-4147-A177-3AD203B41FA5}">
                      <a16:colId xmlns:a16="http://schemas.microsoft.com/office/drawing/2014/main" val="2843770282"/>
                    </a:ext>
                  </a:extLst>
                </a:gridCol>
                <a:gridCol w="2448964">
                  <a:extLst>
                    <a:ext uri="{9D8B030D-6E8A-4147-A177-3AD203B41FA5}">
                      <a16:colId xmlns:a16="http://schemas.microsoft.com/office/drawing/2014/main" val="3217749438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Отчетно-учетная документация</a:t>
                      </a:r>
                      <a:endParaRPr lang="ru-RU" sz="18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6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35285"/>
                  </a:ext>
                </a:extLst>
              </a:tr>
              <a:tr h="364417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Срок хранения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2246454"/>
                  </a:ext>
                </a:extLst>
              </a:tr>
              <a:tr h="354943"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Журнал индивидуальных консультаций педагога-психолога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лет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0885107"/>
                  </a:ext>
                </a:extLst>
              </a:tr>
              <a:tr h="416265">
                <a:tc>
                  <a:txBody>
                    <a:bodyPr/>
                    <a:lstStyle/>
                    <a:p>
                      <a:r>
                        <a:rPr lang="ru-RU" sz="160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Журнал учета групповых форм работы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лет</a:t>
                      </a:r>
                      <a:endParaRPr lang="ru-RU" sz="16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5316769"/>
                  </a:ext>
                </a:extLst>
              </a:tr>
              <a:tr h="473788">
                <a:tc>
                  <a:txBody>
                    <a:bodyPr/>
                    <a:lstStyle/>
                    <a:p>
                      <a:r>
                        <a:rPr lang="ru-RU" sz="160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Аналитические справки, заключения (протоколы) диагностических обследований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ограничен</a:t>
                      </a:r>
                      <a:endParaRPr lang="ru-RU" sz="16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6934861"/>
                  </a:ext>
                </a:extLst>
              </a:tr>
              <a:tr h="401564">
                <a:tc>
                  <a:txBody>
                    <a:bodyPr/>
                    <a:lstStyle/>
                    <a:p>
                      <a:r>
                        <a:rPr lang="ru-RU" sz="160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Бланки диагностик, заполненные обучающимися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Весь период обучения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1414712"/>
                  </a:ext>
                </a:extLst>
              </a:tr>
              <a:tr h="423906">
                <a:tc>
                  <a:txBody>
                    <a:bodyPr/>
                    <a:lstStyle/>
                    <a:p>
                      <a:r>
                        <a:rPr lang="ru-RU" sz="160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Листы наблюдений за поведением обучающихся  (4 листа на каждый класс ежегодно)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Весь период обучения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2555477"/>
                  </a:ext>
                </a:extLst>
              </a:tr>
              <a:tr h="328696"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Список обучающихся «группы риска» за </a:t>
                      </a:r>
                      <a:r>
                        <a:rPr lang="en-US" sz="160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 </a:t>
                      </a:r>
                      <a:r>
                        <a:rPr lang="ru-RU" sz="160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 </a:t>
                      </a:r>
                      <a:r>
                        <a:rPr lang="en-US" sz="160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 </a:t>
                      </a:r>
                      <a:r>
                        <a:rPr lang="ru-RU" sz="160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этапы мониторинга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Весь период обучения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0498464"/>
                  </a:ext>
                </a:extLst>
              </a:tr>
              <a:tr h="380434">
                <a:tc>
                  <a:txBody>
                    <a:bodyPr/>
                    <a:lstStyle/>
                    <a:p>
                      <a:pPr marL="0" marR="0" lvl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Карта кризисного состояния на каждого обучающегося «группы риска»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Весь период обучения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1395449"/>
                  </a:ext>
                </a:extLst>
              </a:tr>
              <a:tr h="330204"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 индивидуального психолого-педагогического сопровождения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Весь период обучения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2802776"/>
                  </a:ext>
                </a:extLst>
              </a:tr>
              <a:tr h="332847"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Психолого-педагогическая характеристика на обучающегося «группы риска»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Весь период обучения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95435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 беседы с родителями (законными представителями) обучающихся «группы риска»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Весь период обучения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4998589"/>
                  </a:ext>
                </a:extLst>
              </a:tr>
              <a:tr h="335361">
                <a:tc>
                  <a:txBody>
                    <a:bodyPr/>
                    <a:lstStyle/>
                    <a:p>
                      <a:pPr marL="0" marR="0" lvl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Отказ от психолого-педагогического сопровождения/посещения врача-психиатра (при наличии)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Весь период обучения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4715814"/>
                  </a:ext>
                </a:extLst>
              </a:tr>
              <a:tr h="335361">
                <a:tc>
                  <a:txBody>
                    <a:bodyPr/>
                    <a:lstStyle/>
                    <a:p>
                      <a:pPr marL="0" marR="0" lvl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Уведомление, написанное родителем (законным представителем) обучающегося «группы риска» о получении психологической/психотерапевтической помощи вне образовательной организации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Весь период обучения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30054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05123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9D390D70-341E-4315-96B9-28E504646FCF}"/>
              </a:ext>
            </a:extLst>
          </p:cNvPr>
          <p:cNvSpPr/>
          <p:nvPr/>
        </p:nvSpPr>
        <p:spPr>
          <a:xfrm>
            <a:off x="2241653" y="163803"/>
            <a:ext cx="95864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Номенклатура дел педагога-психолога по направлению работы формирования жизнестойкости и профилактики </a:t>
            </a:r>
            <a:r>
              <a:rPr lang="ru-RU" sz="20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аутодеструктивного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поведения обучающихся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Таблица 6">
            <a:extLst>
              <a:ext uri="{FF2B5EF4-FFF2-40B4-BE49-F238E27FC236}">
                <a16:creationId xmlns:a16="http://schemas.microsoft.com/office/drawing/2014/main" id="{91202E26-BBF5-467E-B1C4-6C3E702F27AA}"/>
              </a:ext>
            </a:extLst>
          </p:cNvPr>
          <p:cNvGraphicFramePr>
            <a:graphicFrameLocks noGrp="1"/>
          </p:cNvGraphicFramePr>
          <p:nvPr/>
        </p:nvGraphicFramePr>
        <p:xfrm>
          <a:off x="618283" y="1585747"/>
          <a:ext cx="10955434" cy="40334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77717">
                  <a:extLst>
                    <a:ext uri="{9D8B030D-6E8A-4147-A177-3AD203B41FA5}">
                      <a16:colId xmlns:a16="http://schemas.microsoft.com/office/drawing/2014/main" val="2843770282"/>
                    </a:ext>
                  </a:extLst>
                </a:gridCol>
                <a:gridCol w="5477717">
                  <a:extLst>
                    <a:ext uri="{9D8B030D-6E8A-4147-A177-3AD203B41FA5}">
                      <a16:colId xmlns:a16="http://schemas.microsoft.com/office/drawing/2014/main" val="3619162466"/>
                    </a:ext>
                  </a:extLst>
                </a:gridCol>
              </a:tblGrid>
              <a:tr h="558690">
                <a:tc gridSpan="2"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Организационно-методическая документация</a:t>
                      </a:r>
                    </a:p>
                    <a:p>
                      <a:pPr algn="ctr"/>
                      <a:endParaRPr lang="ru-RU" sz="16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6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5280088"/>
                  </a:ext>
                </a:extLst>
              </a:tr>
              <a:tr h="440383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Срок хранения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2246454"/>
                  </a:ext>
                </a:extLst>
              </a:tr>
              <a:tr h="577178">
                <a:tc>
                  <a:txBody>
                    <a:bodyPr/>
                    <a:lstStyle/>
                    <a:p>
                      <a:r>
                        <a:rPr lang="ru-RU" sz="160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Работа с родителями (рекомендации, тезисы выступлений, памятки)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ограничен</a:t>
                      </a:r>
                    </a:p>
                    <a:p>
                      <a:endParaRPr lang="ru-RU" sz="16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1395449"/>
                  </a:ext>
                </a:extLst>
              </a:tr>
              <a:tr h="606882">
                <a:tc>
                  <a:txBody>
                    <a:bodyPr/>
                    <a:lstStyle/>
                    <a:p>
                      <a:r>
                        <a:rPr lang="ru-RU" sz="160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Работа с педагогами (рекомендации, тезисы выступлений, памятки, материалы для проведения классных часов)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ограничен</a:t>
                      </a:r>
                    </a:p>
                    <a:p>
                      <a:endParaRPr lang="ru-RU" sz="16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2802776"/>
                  </a:ext>
                </a:extLst>
              </a:tr>
              <a:tr h="898718">
                <a:tc>
                  <a:txBody>
                    <a:bodyPr/>
                    <a:lstStyle/>
                    <a:p>
                      <a:r>
                        <a:rPr lang="ru-RU" sz="160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Работа с обучающимися (профилактические программы, разработки психологических игр, упражнений, стимульный материал)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органичен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954358"/>
                  </a:ext>
                </a:extLst>
              </a:tr>
              <a:tr h="898718">
                <a:tc>
                  <a:txBody>
                    <a:bodyPr/>
                    <a:lstStyle/>
                    <a:p>
                      <a:r>
                        <a:rPr lang="ru-RU" sz="160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Диагностический инструментарий (распечатанные бланки)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ограничен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22046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975133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1FB082D-2074-4A0A-BE62-AF881398E2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документация</a:t>
            </a:r>
            <a:br>
              <a:rPr lang="ru-RU" dirty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F4E7386-D025-4B24-8648-7D8932AC25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929" y="1200715"/>
            <a:ext cx="10704871" cy="5145856"/>
          </a:xfrm>
        </p:spPr>
        <p:txBody>
          <a:bodyPr>
            <a:normAutofit fontScale="77500" lnSpcReduction="20000"/>
          </a:bodyPr>
          <a:lstStyle/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Письмо Министерства образования, науки и молодежной политики Краснодарского края от 13.10.2023 № 47-01-13-19968/23.</a:t>
            </a:r>
          </a:p>
          <a:p>
            <a:pPr algn="just"/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Постановление КДН от 27.03.2024 №1/2 «Об организации работы и принимаемых мерах по предотвращению суицидальных проявлений аутодеструктивного поведения несовершеннолетних».</a:t>
            </a:r>
          </a:p>
          <a:p>
            <a:pPr marL="0" indent="0">
              <a:buNone/>
            </a:pP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Постановление КДН от 11.12.2024 г. № 4.2 «Единый региональный порядок межведомственного взаимодействия органов и учреждений системы профилактики безнадзорности и правонарушений несовершеннолетних при работе со случаем суицидального поведения несовершеннолетнего» (далее – Порядок)</a:t>
            </a:r>
          </a:p>
          <a:p>
            <a:pPr algn="just"/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деятельности специалистов системы образования по профилактике суицидальных попыток и суицидов несовершеннолетних на территории муниципальных образований Краснодарского края МОН и МП КК. (далее – Алгоритм) от 11.11.2024 № 47-01-13-20622/24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91958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1F870431-1F4C-48BD-8961-989B21CF67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1277" y="1120877"/>
            <a:ext cx="10842523" cy="5594555"/>
          </a:xfrm>
        </p:spPr>
        <p:txBody>
          <a:bodyPr>
            <a:normAutofit fontScale="40000" lnSpcReduction="20000"/>
          </a:bodyPr>
          <a:lstStyle/>
          <a:p>
            <a:pPr algn="just"/>
            <a:r>
              <a:rPr lang="ru-RU" sz="4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Первичная профилактика суицидального поведения проводится образовательной организацией на протяжении всего учебного года, направлена на воспитание позитивно ориентированной личности, формирование культуры здорового образа жизни, ценностных ориентаций, укрепление психического здоровья несовершеннолетних, формирование у них навыков конструктивного взаимодействия с окружающими, развитие коммуникативных способностей.</a:t>
            </a:r>
          </a:p>
          <a:p>
            <a:pPr algn="just"/>
            <a:endParaRPr lang="ru-RU" sz="25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4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Профилактика суицидального поведения обучающихся в младшем и среднем звене (1-7 классы) заключается, в основном, в формировании навыков самоконтроля, обучении бесконфликтному общению, конструктивным способам разрешения конфликтов, повышении показателей групповой сплоченности. </a:t>
            </a:r>
          </a:p>
          <a:p>
            <a:pPr algn="just"/>
            <a:endParaRPr lang="ru-RU" sz="25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4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Профилактическая работа по предупреждению суицидального поведения в старших классах (8-11 классы) включает в себя вовлечение обучающихся в социально-значимые виды деятельности, организацию школьного самоуправления, формирование установок у обучающихся на самореализацию в социально-одобряемых сферах жизнедеятельности (культуре, спорте, искусстве, науке и др.), повышение показателей стрессоустойчивости, обучение навыкам релаксации, снятия напряжения.</a:t>
            </a:r>
          </a:p>
          <a:p>
            <a:pPr algn="just"/>
            <a:endParaRPr lang="ru-RU" sz="25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4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 подготовке и проведении мероприятий с обучающимися, направленных на формирование здорового образа жизни, предотвращение вовлечения обучающихся в деструктивные сообщества, игры с суицидальным контентом, необходимо привлекать специалистов различных сфер деятельности: работников здравоохранения, сотрудников органов внутренних дел, представителей общественных организаций.</a:t>
            </a:r>
          </a:p>
          <a:p>
            <a:pPr algn="just"/>
            <a:endParaRPr lang="ru-RU" sz="25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4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работе с педагогами и родителями необходимо проводить ознакомительные мероприятия по повышению компетентности в области возможных мотивов совершения суицидов и суицидальных действий, факторов риска суицидального поведения и распознавания маркеров суицидального риска.</a:t>
            </a:r>
          </a:p>
          <a:p>
            <a:endParaRPr lang="ru-RU" dirty="0"/>
          </a:p>
        </p:txBody>
      </p:sp>
      <p:sp>
        <p:nvSpPr>
          <p:cNvPr id="4" name="Объект 2">
            <a:extLst>
              <a:ext uri="{FF2B5EF4-FFF2-40B4-BE49-F238E27FC236}">
                <a16:creationId xmlns:a16="http://schemas.microsoft.com/office/drawing/2014/main" id="{624B239B-C8DC-46D3-8840-3C26F5B0EAE2}"/>
              </a:ext>
            </a:extLst>
          </p:cNvPr>
          <p:cNvSpPr txBox="1">
            <a:spLocks/>
          </p:cNvSpPr>
          <p:nvPr/>
        </p:nvSpPr>
        <p:spPr>
          <a:xfrm>
            <a:off x="1219200" y="142569"/>
            <a:ext cx="10134600" cy="9783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Профилактическая работа со всеми участниками образовательного процесса (первичная профилактика)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85899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6DD82B5B-908A-477D-829F-759B161F89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2920" y="855406"/>
            <a:ext cx="10850880" cy="5633883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индивидуальной профилактической работы </a:t>
            </a:r>
            <a:b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обучающимися, оказавшимся в зоне потенциального риска </a:t>
            </a:r>
            <a:b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(вторичная профилактика)</a:t>
            </a:r>
          </a:p>
          <a:p>
            <a:pPr marL="0" indent="0" algn="ctr">
              <a:buNone/>
            </a:pPr>
            <a:br>
              <a:rPr lang="ru-RU" sz="2000" dirty="0">
                <a:solidFill>
                  <a:srgbClr val="002060"/>
                </a:solidFill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Проводится:</a:t>
            </a:r>
          </a:p>
          <a:p>
            <a:pPr marL="0" indent="0" algn="just">
              <a:buNone/>
            </a:pP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С обучающимися «группы риска» с целью предупреждения возникновения суицидальных попыток и суицидов. </a:t>
            </a:r>
          </a:p>
          <a:p>
            <a:pPr marL="0" indent="0" algn="just">
              <a:buNone/>
            </a:pP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действий специалистов ОО на этапе вторичной профилактики:</a:t>
            </a: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Составляется список обучающихся «группы риска».</a:t>
            </a:r>
          </a:p>
          <a:p>
            <a:pPr algn="just"/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психолого-педагогическом консилиуме разрабатывается комплексный план индивидуального психолого-педагогического сопровождения обучающихся, имеющих факторы риска суицидального поведения.</a:t>
            </a:r>
          </a:p>
          <a:p>
            <a:pPr algn="just"/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случае выявления у несовершеннолетнего по результатам проведения индивидуальной диагностики выраженного уровня тревоги (депрессии), в обязательном порядке незамедлительно информировать (письменно) родителей (законных представителей) и рекомендовать обратиться к специалисту для оказания специализированной медицинской помощи обучающемуся. В ходе беседы с родителями (законными представителями) заполняется акт беседы.</a:t>
            </a:r>
          </a:p>
          <a:p>
            <a:pPr algn="just"/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Отказ родителей (законных представителей) обучающихся «группы риска» от индивидуального психолого-педагогического сопровождения оформляется в письменном виде.</a:t>
            </a:r>
          </a:p>
        </p:txBody>
      </p:sp>
    </p:spTree>
    <p:extLst>
      <p:ext uri="{BB962C8B-B14F-4D97-AF65-F5344CB8AC3E}">
        <p14:creationId xmlns:p14="http://schemas.microsoft.com/office/powerpoint/2010/main" val="7503595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BE6F08B1-DDCC-4961-B7A4-CD1298413B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3012" y="924232"/>
            <a:ext cx="10960608" cy="5662075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9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случае отказа родителей (законных представителей) от помощи педагога-психолога и (или) отказа от обращения к специалистам системы здравоохранения, </a:t>
            </a:r>
            <a:r>
              <a:rPr lang="ru-RU" sz="1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педагогам в соответствии с Методическими материалами по признакам девиаций, действиям специалистов системы образования в ситуациях социальных рисков и профилактике девиантного поведения обучающихся («Навигатор профилактики», памятка № 4 «Суицидальное, </a:t>
            </a:r>
            <a:r>
              <a:rPr lang="ru-RU" sz="19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самоповреждающее</a:t>
            </a:r>
            <a:r>
              <a:rPr lang="ru-RU" sz="1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поведение»), разработанными Московским государственным психолого-педагогическим университетом (утверждены Министерством просвещения Российской Федерации) необходимо </a:t>
            </a:r>
            <a:r>
              <a:rPr lang="ru-RU" sz="19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информировать комиссию по делам несовершеннолетних и защите их прав при администрации муниципального образования об угрозе жизни и здоровью несовершеннолетнего.</a:t>
            </a:r>
          </a:p>
          <a:p>
            <a:pPr marL="0" indent="0" algn="ctr">
              <a:buNone/>
            </a:pPr>
            <a:r>
              <a:rPr lang="ru-RU" sz="19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информации указывается:</a:t>
            </a:r>
          </a:p>
          <a:p>
            <a:pPr marL="176213" indent="-176213" algn="just"/>
            <a:r>
              <a:rPr lang="ru-RU" sz="1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Какую работу с обучающимся провела образовательная организация, какая проведена диагностика с расшифровкой результатов. Высказывает ли обучающийся мысли о возможности суицидальных действий, наносит ли себе самоповреждения.</a:t>
            </a:r>
          </a:p>
          <a:p>
            <a:pPr marL="0" indent="0" algn="ctr">
              <a:buNone/>
            </a:pPr>
            <a:r>
              <a:rPr lang="ru-RU" sz="19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письму прикладываются следующие документы: </a:t>
            </a:r>
          </a:p>
          <a:p>
            <a:pPr algn="just"/>
            <a:r>
              <a:rPr lang="ru-RU" sz="1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Характеристика на ребенка и на семью.</a:t>
            </a:r>
          </a:p>
          <a:p>
            <a:pPr algn="just"/>
            <a:r>
              <a:rPr lang="ru-RU" sz="1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Копии диагностических бланков, заполненные рукой ребенка.</a:t>
            </a:r>
          </a:p>
          <a:p>
            <a:pPr algn="just"/>
            <a:r>
              <a:rPr lang="ru-RU" sz="1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Акты бесед с родителями.</a:t>
            </a:r>
          </a:p>
          <a:p>
            <a:pPr algn="just"/>
            <a:r>
              <a:rPr lang="ru-RU" sz="1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Отказ с подписью родителей.</a:t>
            </a:r>
          </a:p>
          <a:p>
            <a:pPr algn="just"/>
            <a:endParaRPr lang="ru-RU" sz="19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19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11416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92632143-0745-F424-42D4-9B739AA588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99363"/>
            <a:ext cx="10515600" cy="5290555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результатам консультации у психиатра обучающийся может получить психологическую и психотерапевтическую помощь вне образовательной организации, о чем родители (законные представители) уведомляют общеобразовательную организацию в письменном виде (Приложение 3).</a:t>
            </a:r>
            <a:endParaRPr lang="ru-RU" sz="32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ru-RU" sz="32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реализации ИППС необходимо провести повторную диагностику наличия риска суицидальных действий у обучающегося. Подбор диагностических методик зависит от первоначальных причин появления суицидальных намерений и зон напряжения. Если результаты диагностики демонстрируют стабилизацию ситуации и информация о стабилизации подтверждается, вопрос о завершении работы с обучающимся можно вынести на заседание </a:t>
            </a:r>
            <a:r>
              <a:rPr lang="ru-RU" sz="3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ППк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случае отсутствия стойкой положительной динамики психоэмоционального состояния обучающегося «группы риска» родителю обучающегося повторно дается рекомендация обратиться за специализированной медицинской помощью к врачу-психиатру, психотерапевту.</a:t>
            </a:r>
          </a:p>
          <a:p>
            <a:pPr algn="just"/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98493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2A46CBB6-462B-45C2-BAA6-40A17DDCD5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57200"/>
            <a:ext cx="11926529" cy="6400800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действий специалистов системы образования сопровождения 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факту суицидальной попытки (третичная профилактика)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действий специалистов на этапе третичной профилактики по факту суицидальной попытки: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endParaRPr lang="ru-RU" sz="2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Включение обучающегося, совершившего суицидальную попытку, в «группу риска».</a:t>
            </a:r>
          </a:p>
          <a:p>
            <a:pPr algn="just"/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целью оказания комплексной психолого-педагогической, социально-педагогической помощи обучающемуся специалисты образовательной организации на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ППк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разрабатывают план ИППС обучающегося, совершившего суицидальную попытку.</a:t>
            </a:r>
          </a:p>
          <a:p>
            <a:pPr algn="just"/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 ИППС разрабатывается на период не менее 6-ти месяцев.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Наиболее опасным периодом считается 1–3 недели после попытки совершения суицида.</a:t>
            </a:r>
          </a:p>
          <a:p>
            <a:pPr algn="just"/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консультаций для включенных в случай учителей, детей и родителей (по запросу). </a:t>
            </a:r>
          </a:p>
          <a:p>
            <a:pPr algn="just"/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групповой работы в классе и включение в нее обучающегося с целью восстановления навыков адаптации.</a:t>
            </a:r>
          </a:p>
          <a:p>
            <a:pPr marL="0" indent="0" algn="ctr">
              <a:buNone/>
            </a:pP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обратить внимание на три главных компонента ближайшего </a:t>
            </a:r>
            <a:r>
              <a:rPr lang="ru-RU" sz="20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постсуицида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marL="571500" indent="-342900" algn="just"/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конфликта; </a:t>
            </a:r>
          </a:p>
          <a:p>
            <a:pPr marL="571500" indent="-342900" algn="just"/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степень фиксированности суицидальных тенденций; </a:t>
            </a:r>
          </a:p>
          <a:p>
            <a:pPr marL="571500" indent="-342900" algn="just"/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отношение к совершенной попытке. </a:t>
            </a:r>
          </a:p>
          <a:p>
            <a:pPr indent="36513" algn="just"/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высоком риске повторной суицидальной попытки образовательная организация рекомендует родителям (законным представителям) обучающегося незамедлительно обратиться за специализированной медицинской помощью.</a:t>
            </a:r>
          </a:p>
          <a:p>
            <a:pPr algn="just"/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20563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BA7B5940-840C-49DC-A02B-4E25AAFD40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6981" y="884902"/>
            <a:ext cx="11779045" cy="5973097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действий специалистов на этапе третичной профилактики по факту завершенного суицида:</a:t>
            </a:r>
          </a:p>
          <a:p>
            <a:pPr marL="0" indent="0" algn="ctr">
              <a:buNone/>
            </a:pPr>
            <a:endParaRPr lang="ru-RU" sz="2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5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педагогами </a:t>
            </a:r>
          </a:p>
          <a:p>
            <a:pPr algn="just"/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Информирование педагогов о факте чрезвычайного происшествия с целью недопущения распространения недостоверной информации (сплетни, слухи и домыслы). </a:t>
            </a:r>
          </a:p>
          <a:p>
            <a:pPr algn="just"/>
            <a:endParaRPr lang="ru-RU" sz="25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Просвещение педагогов о возможных реакциях у обучающихся на кризисную ситуацию и способах психологической поддержки.</a:t>
            </a:r>
          </a:p>
          <a:p>
            <a:pPr marL="0" indent="0" algn="just">
              <a:buNone/>
            </a:pPr>
            <a:endParaRPr lang="ru-RU" sz="25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Обсуждение вопросов о сопровождении обучающихся на траурном мероприятии. </a:t>
            </a:r>
          </a:p>
          <a:p>
            <a:pPr algn="just"/>
            <a:endParaRPr lang="ru-RU" sz="25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случае, если кто-либо из обучающихся идет на похороны, необходимо обеспечить сопровождение педагогом.</a:t>
            </a:r>
          </a:p>
          <a:p>
            <a:pPr algn="just"/>
            <a:endParaRPr lang="ru-RU" sz="25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Недопущение проведение вечера памяти в честь погибшего обучающегося, так как это может увеличить рост количества самоубийств («эффекта Вертера»).</a:t>
            </a:r>
          </a:p>
          <a:p>
            <a:pPr algn="just"/>
            <a:endParaRPr lang="ru-RU" sz="25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5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проведении следственных мероприятий на территории образовательной организации необходимо педагогическое сопровождение обучающихся, задействованных в этих мероприятиях.</a:t>
            </a:r>
          </a:p>
          <a:p>
            <a:pPr algn="just"/>
            <a:endParaRPr lang="ru-RU" sz="25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5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1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dirty="0"/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9D390D70-341E-4315-96B9-28E504646FCF}"/>
              </a:ext>
            </a:extLst>
          </p:cNvPr>
          <p:cNvSpPr/>
          <p:nvPr/>
        </p:nvSpPr>
        <p:spPr>
          <a:xfrm>
            <a:off x="1553496" y="314632"/>
            <a:ext cx="95864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действий специалистов системы образования</a:t>
            </a:r>
          </a:p>
          <a:p>
            <a:pPr lvl="0" algn="ctr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факту завершенного суицида (третичная профилактика)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65456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F6AEDE64-DE17-47C4-99FC-1E5257CBFAA9}"/>
              </a:ext>
            </a:extLst>
          </p:cNvPr>
          <p:cNvSpPr/>
          <p:nvPr/>
        </p:nvSpPr>
        <p:spPr>
          <a:xfrm>
            <a:off x="442452" y="0"/>
            <a:ext cx="11307096" cy="65864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родителями</a:t>
            </a:r>
            <a:endParaRPr lang="ru-RU" sz="1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Информирование родителей (законных представителей) о факте чрезвычайного происшествия с целью недопущения распространения недостоверной информации (сплетни, слухи и домыслы).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sz="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Просвещение родителей (законных представителей) о возможных реакциях у детей на кризисную ситуацию и способах конструктивной поддержки.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sz="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Обсуждение вопроса о присутствии детей на траурном мероприятии.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sz="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обучающихся в траурном мероприятии осуществляется с письменного согласия родителей (законных представителей) и в их сопровождении.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обучающимися (дебрифинг)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Информирование обучающихся о факте чрезвычайного происшествия.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sz="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Обеспечение присутствия обучающихся, одноклассников не ранее, чем через 3 часа после их оповещения и не позднее 72 часов.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sz="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Проведение дебрифинга школьным педагогом-психологом с привлечением мобильного психолога.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endParaRPr lang="ru-RU" sz="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Включение обучающихся, выявленных в ходе проведения дебрифинга и индивидуальных бесед, в «группу риска». Составление на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ППк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плана  ИППС на данных обучающихся.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sz="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Очень велика опасность подражания среди одноклассников/друзей/знакомых </a:t>
            </a:r>
            <a:r>
              <a:rPr lang="ru-RU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суицидента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sz="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Необходимо проинформировать обучающихся о том, к кому они могут обратиться за помощью (учитель, родители, психолог, социальный педагог, заместитель директора, директор). 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421475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</a:majorFont>
      <a:minorFont>
        <a:latin typeface="Calibri"/>
        <a:ea typeface=""/>
        <a:cs typeface="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</a:gradFill>
      </a:fillStyleLst>
      <a:lnStyleLst>
        <a:ln w="6350">
          <a:solidFill>
            <a:schemeClr val="phClr"/>
          </a:solidFill>
          <a:prstDash val="solid"/>
        </a:ln>
        <a:ln w="12700">
          <a:solidFill>
            <a:schemeClr val="phClr"/>
          </a:solidFill>
          <a:prstDash val="solid"/>
        </a:ln>
        <a:ln w="19050">
          <a:solidFill>
            <a:schemeClr val="phClr"/>
          </a:solidFill>
          <a:prstDash val="solid"/>
        </a:ln>
      </a:lnStyleLst>
      <a:effectStyleLst>
        <a:effectStyle>
          <a:effectLst>
            <a:outerShdw>
              <a:srgbClr val="000000">
                <a:alpha val="38000"/>
              </a:srgbClr>
            </a:outerShdw>
          </a:effectLst>
        </a:effectStyle>
        <a:effectStyle>
          <a:effectLst>
            <a:outerShdw>
              <a:srgbClr val="000000">
                <a:alpha val="35000"/>
              </a:srgbClr>
            </a:outerShdw>
          </a:effectLst>
        </a:effectStyle>
        <a:effectStyle>
          <a:effectLst>
            <a:outerShdw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Normal.dotm</Template>
  <TotalTime>889</TotalTime>
  <Words>1526</Words>
  <Application>Microsoft Office PowerPoint</Application>
  <DocSecurity>0</DocSecurity>
  <PresentationFormat>Широкоэкранный</PresentationFormat>
  <Paragraphs>152</Paragraphs>
  <Slides>12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Основная документация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Приложения Алгоритма  деятельности специалистов системы образования по профилактике суицидальных попыток и суицидов несовершеннолетних на территории муниципальных образований Краснодарского края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Колчанов Андрей Викторович</dc:creator>
  <cp:lastModifiedBy>Detstvo</cp:lastModifiedBy>
  <cp:revision>78</cp:revision>
  <cp:lastPrinted>2025-03-04T11:16:55Z</cp:lastPrinted>
  <dcterms:created xsi:type="dcterms:W3CDTF">2025-01-09T09:37:13Z</dcterms:created>
  <dcterms:modified xsi:type="dcterms:W3CDTF">2025-03-04T13:04:29Z</dcterms:modified>
</cp:coreProperties>
</file>