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4" r:id="rId2"/>
    <p:sldId id="290" r:id="rId3"/>
    <p:sldId id="291" r:id="rId4"/>
    <p:sldId id="292" r:id="rId5"/>
    <p:sldId id="293" r:id="rId6"/>
    <p:sldId id="294" r:id="rId7"/>
    <p:sldId id="295" r:id="rId8"/>
    <p:sldId id="307" r:id="rId9"/>
    <p:sldId id="311" r:id="rId10"/>
    <p:sldId id="308" r:id="rId11"/>
    <p:sldId id="299" r:id="rId12"/>
    <p:sldId id="300" r:id="rId13"/>
    <p:sldId id="301" r:id="rId14"/>
    <p:sldId id="302" r:id="rId15"/>
    <p:sldId id="304" r:id="rId16"/>
    <p:sldId id="325" r:id="rId17"/>
    <p:sldId id="326" r:id="rId18"/>
    <p:sldId id="303" r:id="rId19"/>
    <p:sldId id="305" r:id="rId20"/>
    <p:sldId id="285" r:id="rId21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0B79"/>
    <a:srgbClr val="070FB9"/>
    <a:srgbClr val="622BED"/>
    <a:srgbClr val="4210C0"/>
    <a:srgbClr val="960000"/>
    <a:srgbClr val="EAEFF7"/>
    <a:srgbClr val="336600"/>
    <a:srgbClr val="00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69339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749170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91906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568376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923769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64697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449957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572734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88841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99816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/>
        </a:blipFill>
        <a:effectLst/>
      </p:bgPr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09.01.2025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1403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defPPr/>
      <a:lvl1pPr lvl="0" algn="l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hyperlink" Target="mailto:diagn.ovz@bk.ru" TargetMode="External"/><Relationship Id="rId4" Type="http://schemas.openxmlformats.org/officeDocument/2006/relationships/hyperlink" Target="http://cdik-center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462" y="2802489"/>
            <a:ext cx="11746523" cy="1368693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ru-RU" sz="4800" b="1" dirty="0">
                <a:solidFill>
                  <a:srgbClr val="050B79"/>
                </a:solidFill>
                <a:cs typeface="Times New Roman" panose="02020603050405020304" pitchFamily="18" charset="0"/>
              </a:rPr>
              <a:t>Факторы риска суицидального поведения обучающихся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26928" y="5521911"/>
            <a:ext cx="4728361" cy="852256"/>
          </a:xfrm>
        </p:spPr>
        <p:txBody>
          <a:bodyPr/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Заруцкая Людмила Васильевна</a:t>
            </a:r>
            <a:br>
              <a:rPr lang="ru-RU" sz="1600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педагог-психолог </a:t>
            </a:r>
          </a:p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ГБУ «Центр диагностики и консультирования» КК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b="1" dirty="0">
              <a:solidFill>
                <a:schemeClr val="accent5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46689"/>
          <a:stretch/>
        </p:blipFill>
        <p:spPr>
          <a:xfrm>
            <a:off x="10096964" y="227253"/>
            <a:ext cx="2095036" cy="11525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60305" y="341851"/>
            <a:ext cx="86428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Государственное бюджетное учреждение, осуществляющее психолого-педагогическую и медико-социальную помощь  </a:t>
            </a:r>
          </a:p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«Центр диагностики и консультирования» Краснодарского края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2470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543" y="514595"/>
            <a:ext cx="1052732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Первичная профилактика 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535535" y="1514545"/>
            <a:ext cx="10823331" cy="30168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обеспечивать условия по созданию благополучной и комфортной психологической и социокультурной среды, обеспечивать проведение мероприятий, направленных на формирование у обучающихся навыков </a:t>
            </a:r>
            <a:r>
              <a:rPr lang="ru-RU" sz="18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стрессоустойчивого</a:t>
            </a:r>
            <a:r>
              <a:rPr lang="ru-RU" sz="18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и бесконфликтного поведения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формировать у обучающихся устойчивое стремлением к здоровому образу жизни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прививать обучающимся существующие в обществе социальные нормы поведения, формировать позитивный образ «Я»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формировать у обучающихся психологическую устойчивость к деструктивному воздействию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изучать индивидуальные психологические особенности обучающихся с целью своевременной профилактики суицидального поведения и эффективного разрешения трудностей, возникающих в общении и обучении несовершеннолетних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создавать систему социально-педагогической поддержки обучающихся разных возрастных групп как в образовательном процессе, так и в период трудной жизненной ситуации (на основе плана воспитательной работы общеобразовательной организации)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повышать уровень компетентности родителей (законных представителей) по вопросам профилактики суицидального риска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привлекать различные государственные органы и общественные объединения для оказания помощи и защиты законных прав и интересов несовершеннолетних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ru-RU" sz="18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endParaRPr lang="ru-RU" sz="18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535" y="1052880"/>
            <a:ext cx="113111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Задачи педагогического коллектива на данном этапе профилактической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2041652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435464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Факторы суицидального поведения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838451" y="1697198"/>
            <a:ext cx="10577145" cy="30168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Психические заболевания в семейной истории, истории самоубийства или суицидальные попытки в семье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Эмоционально холодный, контролирующий стиль воспитания («контроль без привязанности»)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Хронические конфликты в семье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Алкоголизация, употребление ПАВ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Насилие в семье (физическое и моральное)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Проживание без родителей (по разным причинам)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68140" y="1210427"/>
            <a:ext cx="10402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Семейные (потенциальные, долгосрочные) </a:t>
            </a:r>
            <a:endParaRPr lang="ru-RU" sz="2800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191985" y="4765817"/>
            <a:ext cx="10402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Наиболее релевантные для подросткового возраста</a:t>
            </a:r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11823" y="5340794"/>
            <a:ext cx="1065895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Негативное отношение к телу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Ориентация на идеалы красоты и успешности, транслируемые социальными медиа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Школьный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буллинг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и </a:t>
            </a:r>
            <a:r>
              <a:rPr lang="ru-RU" sz="20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кибербуллинг</a:t>
            </a:r>
            <a:endParaRPr lang="ru-RU" sz="20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854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435464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err="1">
                <a:solidFill>
                  <a:srgbClr val="050B79"/>
                </a:solidFill>
                <a:cs typeface="Times New Roman" panose="02020603050405020304" pitchFamily="18" charset="0"/>
              </a:rPr>
              <a:t>Нарративный</a:t>
            </a:r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 суицидальный компонент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1116623" y="1675857"/>
            <a:ext cx="10272345" cy="30168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Постановка нереалистичных жизненных целей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Фрустрация потребности в праве на счастье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Неспособность перенаправить внимание на более реалистичные цели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Социальное поражение или личное унижение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Восприятие себя как бремени для других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Сорванная принадлежность (ощущение одиночества и ненужности)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Восприятие, что будущего нет</a:t>
            </a:r>
          </a:p>
        </p:txBody>
      </p:sp>
    </p:spTree>
    <p:extLst>
      <p:ext uri="{BB962C8B-B14F-4D97-AF65-F5344CB8AC3E}">
        <p14:creationId xmlns:p14="http://schemas.microsoft.com/office/powerpoint/2010/main" val="2405078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2" y="558557"/>
            <a:ext cx="1052732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Позитивная мотивация, связанная </a:t>
            </a:r>
            <a:b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с суицидальными идеями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762001" y="3109004"/>
            <a:ext cx="10577145" cy="30168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Выход из субъективно трудной ситуации, прекращение «психической боли», бессмысленности существования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Жизнь в другом пространстве, другом измерении и реальности (эзотерические взгляды, идеи перерождения, сюжеты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анимэ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и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манг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Героизация суицида и 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суицидентов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, желание привлечь внимание, публичность, подражание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36507" y="1764343"/>
            <a:ext cx="107660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Привлекательность идеи суицида на фоне неудовлетворенности существующей ситуации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426404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558557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Ситуации, которые могут быть кризисными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811823" y="1746196"/>
            <a:ext cx="10577145" cy="30168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Любая ситуация, субъективно переживаемая ребенком как обидная, оскорбительная, несправедливая, глубоко ранящая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Несчастная любовь / разрыв отношений с партнером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Ссора / острый конфликт со значимыми взрослыми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(родители, учителя)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Травля (</a:t>
            </a: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буллинг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) / отвержение, запугивание, издевательства со стороны сверстников, травля в интернете / социальных сетях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Тяжелая жизненная ситуация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(смерть близкого человека, особенно матери, тяжелое заболевание)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Разочарование в своих успехах в школе или другие неудачи на фоне высоких требований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(предъявляемых окружением или семьей)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Неприятности в семье, нестабильная семейная ситуация </a:t>
            </a:r>
            <a:r>
              <a:rPr lang="ru-RU" sz="2400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(развод родителей)</a:t>
            </a:r>
          </a:p>
        </p:txBody>
      </p:sp>
    </p:spTree>
    <p:extLst>
      <p:ext uri="{BB962C8B-B14F-4D97-AF65-F5344CB8AC3E}">
        <p14:creationId xmlns:p14="http://schemas.microsoft.com/office/powerpoint/2010/main" val="4273629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435464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Что переживает подросток?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896565" y="2220957"/>
            <a:ext cx="10577145" cy="127460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Непреодолимость трудностей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Нескончаемость несчастья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Непереносимость тоски и одиночества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152882" y="1498820"/>
            <a:ext cx="104026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Проблемы трех «Н»:</a:t>
            </a:r>
            <a:endParaRPr lang="ru-RU" sz="2800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09316" y="4122832"/>
            <a:ext cx="39705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Борьба с тремя «Б»:</a:t>
            </a:r>
            <a:endParaRPr lang="ru-RU" sz="28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49819" y="4787465"/>
            <a:ext cx="394799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Беспомощностью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Бессилием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Безнадежностью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8246" y="1372636"/>
            <a:ext cx="2589119" cy="25296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3902" y="4021138"/>
            <a:ext cx="2531722" cy="24351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3648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2" y="558557"/>
            <a:ext cx="1052732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Характеристики </a:t>
            </a:r>
            <a:r>
              <a:rPr lang="ru-RU" sz="4000" b="1" dirty="0" err="1">
                <a:solidFill>
                  <a:srgbClr val="050B79"/>
                </a:solidFill>
                <a:cs typeface="Times New Roman" panose="02020603050405020304" pitchFamily="18" charset="0"/>
              </a:rPr>
              <a:t>суицидентов</a:t>
            </a:r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 </a:t>
            </a:r>
            <a:b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подросткового возраста (11-14 лет)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762000" y="2985911"/>
            <a:ext cx="10577145" cy="30168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sz="2400" b="1" i="1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Сензитивный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тип.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Характеризуется повышенной чувствительностью, впечатлительностью, ранимостью, обидчивостью, тревожностью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sz="2400" b="1" i="1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Интровертированный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тип.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Присущи замкнутость, трудности установления контактов, ригидность, склонность к фиксации на негативных переживаниях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Импульсивный тип.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Свойственны неустойчивость эмоций и поведения, трудности их контроля, лабильность, возбудимость, неуравновешенность, раздражительность, взрывчатость</a:t>
            </a:r>
          </a:p>
          <a:p>
            <a:pPr marL="0" indent="0" algn="just">
              <a:lnSpc>
                <a:spcPct val="100000"/>
              </a:lnSpc>
              <a:spcBef>
                <a:spcPts val="1800"/>
              </a:spcBef>
              <a:buNone/>
            </a:pPr>
            <a:endParaRPr lang="ru-RU" sz="24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endParaRPr lang="ru-RU" sz="2400" b="1" i="1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6507" y="1764343"/>
            <a:ext cx="107660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Основные черты – личностная незрелость, эмоциональная нестабильность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3159728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2" y="558557"/>
            <a:ext cx="1052732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Характеристики </a:t>
            </a:r>
            <a:r>
              <a:rPr lang="ru-RU" sz="4000" b="1" dirty="0" err="1">
                <a:solidFill>
                  <a:srgbClr val="050B79"/>
                </a:solidFill>
                <a:cs typeface="Times New Roman" panose="02020603050405020304" pitchFamily="18" charset="0"/>
              </a:rPr>
              <a:t>суицидентов</a:t>
            </a:r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 </a:t>
            </a:r>
            <a:b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подросткового возраста (15-17 лет)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568569" y="1482427"/>
            <a:ext cx="11345008" cy="30168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400" b="1" i="1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Сензитивный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тип.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Характеризуется повышенной чувствительностью, впечатлительностью, ранимостью, обидчивостью, тревожностью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+ неустойчивость самооценки, неуверенность в себе в сочетании с максимализмом, высоким уровнем притязаний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400" b="1" i="1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Интровертированный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тип.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Присущи замкнутость, трудности установления контактов, ригидность, склонность к фиксации на негативных переживаниях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+ закрытость, стремление не раскрывать свой внутренний мир даже при внешней поверхностной общительности, а также накопление обид и отрицательных переживаний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ru-RU" sz="16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Импульсивный тип.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Свойственны неустойчивость эмоций и поведения, трудности их контроля, лабильность, возбудимость, неуравновешенность, раздражительность, взрывчатость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+ конфликтность, склонность к </a:t>
            </a:r>
            <a:r>
              <a:rPr lang="ru-RU" sz="22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девиантным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проявлениям в виде агрессивного и </a:t>
            </a:r>
            <a:r>
              <a:rPr lang="ru-RU" sz="22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аутоагрессивного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поведения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+ демонстрация поведения (</a:t>
            </a:r>
            <a:r>
              <a:rPr lang="ru-RU" sz="22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истероидные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черты, драматизация, </a:t>
            </a:r>
            <a:r>
              <a:rPr lang="ru-RU" sz="2200" dirty="0" err="1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манипулятивное</a:t>
            </a: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поведение, эгоцентризм)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endParaRPr lang="ru-RU" sz="24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1800"/>
              </a:spcBef>
              <a:buNone/>
            </a:pPr>
            <a:endParaRPr lang="ru-RU" sz="24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endParaRPr lang="ru-RU" sz="2400" b="1" i="1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892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2" y="558557"/>
            <a:ext cx="1052732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Что делать?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811822" y="1768102"/>
            <a:ext cx="10295793" cy="3016862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Когда человек занят мыслями о самоубийстве, важно начать немедленно  предпринимать меры контроля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Это включает в себя: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оценку (например, уровень двойственности переживаний, импульсивности, ригидности, наличие средств причинения себе вреда)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привлечение поддержки и маршрутизацию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установление договоренности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вовлечение семьи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ru-RU" sz="24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8637" y="4108034"/>
            <a:ext cx="2468282" cy="25029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27629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2853" y="382710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Как себя вести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677008" y="1746836"/>
            <a:ext cx="10788162" cy="30168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Сохранять спокойствие и предлагать поддержку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Не осуждать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Поощрять полную откровенность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Признавать самоубийство как один из вариантов, но не признавать как «нормальный» вариант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Участливо выслушивать и категорически укреплять (усиливать) уход за собой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Сконцентрировать процесс коммуникации на «здесь и сейчас»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Избегать глубокого разбирательства причин до тех пор, пока кризис не минует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Обращаться к другим людям за профессиональной помощью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Задавать вопросы о конце жизни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Устранять средства для ухода из жизни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ru-RU" sz="22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Принимать решения в ходе контроля кризисной ситуации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ru-RU" sz="22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ru-RU" sz="22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ru-RU" sz="22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52500" y="1223616"/>
            <a:ext cx="107660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Взять (включить) подростка «на себя»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645333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435464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Мифы о суицидальном поведении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31" y="3092442"/>
            <a:ext cx="7562850" cy="2095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1916" y="5503617"/>
            <a:ext cx="7562850" cy="10572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1916" y="1557567"/>
            <a:ext cx="7562850" cy="121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605331" y="1557567"/>
            <a:ext cx="178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Миф 1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5741294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rot="10800000" flipV="1">
            <a:off x="4811150" y="3352999"/>
            <a:ext cx="71241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ru-RU" sz="18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Государственное</a:t>
            </a:r>
            <a:r>
              <a:rPr lang="ru-RU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бюджетное учреждение,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осуществляющее психолого-педагогическую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и медико-социальную помощь</a:t>
            </a:r>
            <a:r>
              <a:rPr kumimoji="0" lang="en-US" sz="18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«Центр диагностики и консультирования»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Краснодарского края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2E8FD54-068B-59B8-A8EB-586B6F5A83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646" y="3326878"/>
            <a:ext cx="3901591" cy="2933245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8CA14618-D8F3-6D27-B302-2DCBB95B8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0" y="5022166"/>
            <a:ext cx="5127057" cy="123795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сайт учреждения:                  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tooltip="Новая версия сайта"/>
              </a:rPr>
              <a:t>cdik-center.ru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адрес электронной почты:   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/>
              </a:rPr>
              <a:t>diagn@bk.ru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контактный телефон:           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 (861) 268-42-90</a:t>
            </a:r>
          </a:p>
          <a:p>
            <a:endParaRPr lang="ru-RU" sz="18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27E4F96-2D04-402A-61C7-A2D07F89ED54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44077" y="803516"/>
            <a:ext cx="1832456" cy="173938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176763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435464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Мифы о суицидальном поведении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5331" y="1557567"/>
            <a:ext cx="178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Миф 2</a:t>
            </a:r>
            <a:endParaRPr lang="ru-RU" sz="40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916" y="1557567"/>
            <a:ext cx="7562850" cy="121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31" y="3416788"/>
            <a:ext cx="7572375" cy="1352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528" y="5409359"/>
            <a:ext cx="7572375" cy="1095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31080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435464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Мифы о суицидальном поведении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5331" y="1557567"/>
            <a:ext cx="178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Миф 3</a:t>
            </a:r>
            <a:endParaRPr lang="ru-RU" sz="4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916" y="1465914"/>
            <a:ext cx="7810500" cy="10953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31" y="3048392"/>
            <a:ext cx="7591425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1916" y="5178720"/>
            <a:ext cx="7391400" cy="127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4990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435464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Мифы о суицидальном поведении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5331" y="1557567"/>
            <a:ext cx="178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Миф 4</a:t>
            </a:r>
            <a:endParaRPr lang="ru-RU" sz="4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916" y="1349765"/>
            <a:ext cx="7391400" cy="16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31" y="3080174"/>
            <a:ext cx="7610475" cy="1971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1916" y="5182058"/>
            <a:ext cx="7639050" cy="1495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5133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435464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Мифы о суицидальном поведении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5331" y="1557567"/>
            <a:ext cx="178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Миф 5</a:t>
            </a:r>
            <a:endParaRPr lang="ru-RU" sz="4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716" y="1293949"/>
            <a:ext cx="7639050" cy="1495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31" y="3012859"/>
            <a:ext cx="7581900" cy="20193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716" y="5217691"/>
            <a:ext cx="7581900" cy="1466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5379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3" y="435464"/>
            <a:ext cx="10515600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Мифы о суицидальном поведении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5331" y="1557567"/>
            <a:ext cx="178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Миф 6</a:t>
            </a:r>
            <a:endParaRPr lang="ru-RU" sz="4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355" y="1586153"/>
            <a:ext cx="7734300" cy="99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31" y="3097215"/>
            <a:ext cx="7620000" cy="1800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4332" y="5210822"/>
            <a:ext cx="7620000" cy="1247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4794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22" y="664064"/>
            <a:ext cx="10527323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Профилактика суицидального поведения</a:t>
            </a:r>
          </a:p>
        </p:txBody>
      </p:sp>
      <p:sp>
        <p:nvSpPr>
          <p:cNvPr id="8" name="Объект 2"/>
          <p:cNvSpPr>
            <a:spLocks noGrp="1"/>
          </p:cNvSpPr>
          <p:nvPr>
            <p:ph type="body" idx="1"/>
          </p:nvPr>
        </p:nvSpPr>
        <p:spPr>
          <a:xfrm>
            <a:off x="984738" y="2234093"/>
            <a:ext cx="9891348" cy="301686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Первичная профилактика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– устранение факторов риска для всех обучающихся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Вторичная профилактика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– работа с группой риска (обучающиеся, проявляющие суицидальные тенденции, имеющие маркеры суицидального состояния)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Третичная профилактика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– работа с обучающимися, совершившими суицидальные попытки и их окружением, семьей</a:t>
            </a: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endParaRPr lang="ru-RU" sz="24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1800"/>
              </a:spcBef>
              <a:buFont typeface="Wingdings" panose="05000000000000000000" pitchFamily="2" charset="2"/>
              <a:buChar char="v"/>
            </a:pPr>
            <a:endParaRPr lang="ru-RU" sz="240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52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485" y="2747841"/>
            <a:ext cx="4551485" cy="635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50B79"/>
                </a:solidFill>
                <a:cs typeface="Times New Roman" panose="02020603050405020304" pitchFamily="18" charset="0"/>
              </a:rPr>
              <a:t>План ИППС обучающегося «группы риска»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799" y="261572"/>
            <a:ext cx="6387843" cy="64821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896108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2862</TotalTime>
  <Words>972</Words>
  <Application>Microsoft Office PowerPoint</Application>
  <PresentationFormat>Широкоэкранный</PresentationFormat>
  <Paragraphs>119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Times New Roman</vt:lpstr>
      <vt:lpstr>Wingdings</vt:lpstr>
      <vt:lpstr>1_Тема Office</vt:lpstr>
      <vt:lpstr>Факторы риска суицидального поведения обучающихся</vt:lpstr>
      <vt:lpstr>Мифы о суицидальном поведении</vt:lpstr>
      <vt:lpstr>Мифы о суицидальном поведении</vt:lpstr>
      <vt:lpstr>Мифы о суицидальном поведении</vt:lpstr>
      <vt:lpstr>Мифы о суицидальном поведении</vt:lpstr>
      <vt:lpstr>Мифы о суицидальном поведении</vt:lpstr>
      <vt:lpstr>Мифы о суицидальном поведении</vt:lpstr>
      <vt:lpstr>Профилактика суицидального поведения</vt:lpstr>
      <vt:lpstr>План ИППС обучающегося «группы риска»</vt:lpstr>
      <vt:lpstr>Первичная профилактика </vt:lpstr>
      <vt:lpstr>Факторы суицидального поведения</vt:lpstr>
      <vt:lpstr>Нарративный суицидальный компонент</vt:lpstr>
      <vt:lpstr>Позитивная мотивация, связанная  с суицидальными идеями</vt:lpstr>
      <vt:lpstr>Ситуации, которые могут быть кризисными</vt:lpstr>
      <vt:lpstr>Что переживает подросток?</vt:lpstr>
      <vt:lpstr>Характеристики суицидентов  подросткового возраста (11-14 лет)</vt:lpstr>
      <vt:lpstr>Характеристики суицидентов  подросткового возраста (15-17 лет)</vt:lpstr>
      <vt:lpstr>Что делать?</vt:lpstr>
      <vt:lpstr>Как себя вести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сопровождения в профессиональныхдетей ветеранов (участников) СВО</dc:title>
  <dc:creator>Пользователь</dc:creator>
  <cp:lastModifiedBy>Пользователь</cp:lastModifiedBy>
  <cp:revision>209</cp:revision>
  <cp:lastPrinted>2024-10-28T11:31:48Z</cp:lastPrinted>
  <dcterms:created xsi:type="dcterms:W3CDTF">2023-09-15T10:46:16Z</dcterms:created>
  <dcterms:modified xsi:type="dcterms:W3CDTF">2025-03-11T07:24:01Z</dcterms:modified>
</cp:coreProperties>
</file>