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87" r:id="rId4"/>
    <p:sldMasterId id="2147483699" r:id="rId5"/>
  </p:sldMasterIdLst>
  <p:sldIdLst>
    <p:sldId id="256" r:id="rId6"/>
    <p:sldId id="276" r:id="rId7"/>
    <p:sldId id="278" r:id="rId8"/>
    <p:sldId id="282" r:id="rId9"/>
    <p:sldId id="284" r:id="rId10"/>
    <p:sldId id="283" r:id="rId11"/>
    <p:sldId id="285" r:id="rId12"/>
    <p:sldId id="286" r:id="rId13"/>
    <p:sldId id="287" r:id="rId14"/>
    <p:sldId id="288" r:id="rId15"/>
    <p:sldId id="290" r:id="rId16"/>
    <p:sldId id="291" r:id="rId17"/>
    <p:sldId id="289" r:id="rId18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1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 idx="4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ubTitle" idx="5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72" name="Shape 17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Group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 idx="4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5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6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Group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2646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Group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669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70509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850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lumns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36891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13674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9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0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1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42137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le, Text and Object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40549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and Pictur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5636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323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85332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Group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3910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9"/>
          <p:cNvPicPr/>
          <p:nvPr/>
        </p:nvPicPr>
        <p:blipFill>
          <a:blip r:embed="rId2"/>
          <a:srcRect l="3772"/>
          <a:stretch/>
        </p:blipFill>
        <p:spPr>
          <a:xfrm flipH="1">
            <a:off x="2" y="0"/>
            <a:ext cx="12172493" cy="909303"/>
          </a:xfrm>
          <a:prstGeom prst="rect">
            <a:avLst/>
          </a:prstGeom>
        </p:spPr>
      </p:pic>
      <p:sp>
        <p:nvSpPr>
          <p:cNvPr id="100" name="Shape 100"/>
          <p:cNvSpPr/>
          <p:nvPr/>
        </p:nvSpPr>
        <p:spPr>
          <a:xfrm>
            <a:off x="2" y="19855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354" tIns="45677" rIns="91354" bIns="45677" anchor="ctr"/>
          <a:lstStyle/>
          <a:p>
            <a:pPr marL="0" indent="0" algn="ctr"/>
            <a:endParaRPr sz="1799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xfrm>
            <a:off x="1199459" y="2870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7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07" name="Picture 107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09" name="Picture 109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11" name="Picture 111"/>
          <p:cNvPicPr/>
          <p:nvPr/>
        </p:nvPicPr>
        <p:blipFill>
          <a:blip r:embed="rId5"/>
          <a:stretch/>
        </p:blipFill>
        <p:spPr>
          <a:xfrm flipV="1">
            <a:off x="2" y="6674692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19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Group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/>
          <p:nvPr/>
        </p:nvPicPr>
        <p:blipFill>
          <a:blip r:embed="rId2"/>
          <a:srcRect l="3772"/>
          <a:stretch/>
        </p:blipFill>
        <p:spPr>
          <a:xfrm flipH="1">
            <a:off x="1" y="0"/>
            <a:ext cx="12172493" cy="909303"/>
          </a:xfrm>
          <a:prstGeom prst="rect">
            <a:avLst/>
          </a:prstGeom>
        </p:spPr>
      </p:pic>
      <p:sp>
        <p:nvSpPr>
          <p:cNvPr id="137" name="Shape 137"/>
          <p:cNvSpPr/>
          <p:nvPr/>
        </p:nvSpPr>
        <p:spPr>
          <a:xfrm>
            <a:off x="1" y="19854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411" tIns="45706" rIns="91411" bIns="45706" anchor="ctr"/>
          <a:lstStyle/>
          <a:p>
            <a:pPr marL="0" indent="0" algn="ctr"/>
            <a:endParaRPr sz="18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title" idx="2"/>
          </p:nvPr>
        </p:nvSpPr>
        <p:spPr>
          <a:xfrm>
            <a:off x="1199458" y="2869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9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44" name="Picture 144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46" name="Picture 146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8" name="Picture 148"/>
          <p:cNvPicPr/>
          <p:nvPr/>
        </p:nvPicPr>
        <p:blipFill>
          <a:blip r:embed="rId5"/>
          <a:stretch/>
        </p:blipFill>
        <p:spPr>
          <a:xfrm flipV="1">
            <a:off x="1" y="6674691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4231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Group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07642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Group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77631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29040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125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lumns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21312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51748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5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267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9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0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1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52022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le, Text and Object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36354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and Pictur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48637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69147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Group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670056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9"/>
          <p:cNvPicPr/>
          <p:nvPr/>
        </p:nvPicPr>
        <p:blipFill>
          <a:blip r:embed="rId2"/>
          <a:srcRect l="3772"/>
          <a:stretch/>
        </p:blipFill>
        <p:spPr>
          <a:xfrm flipH="1">
            <a:off x="2" y="0"/>
            <a:ext cx="12172493" cy="909303"/>
          </a:xfrm>
          <a:prstGeom prst="rect">
            <a:avLst/>
          </a:prstGeom>
        </p:spPr>
      </p:pic>
      <p:sp>
        <p:nvSpPr>
          <p:cNvPr id="100" name="Shape 100"/>
          <p:cNvSpPr/>
          <p:nvPr/>
        </p:nvSpPr>
        <p:spPr>
          <a:xfrm>
            <a:off x="2" y="19855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354" tIns="45677" rIns="91354" bIns="45677" anchor="ctr"/>
          <a:lstStyle/>
          <a:p>
            <a:pPr marL="0" indent="0" algn="ctr"/>
            <a:endParaRPr sz="1799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xfrm>
            <a:off x="1199459" y="2870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7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07" name="Picture 107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09" name="Picture 109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11" name="Picture 111"/>
          <p:cNvPicPr/>
          <p:nvPr/>
        </p:nvPicPr>
        <p:blipFill>
          <a:blip r:embed="rId5"/>
          <a:stretch/>
        </p:blipFill>
        <p:spPr>
          <a:xfrm flipV="1">
            <a:off x="2" y="6674692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691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Group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/>
          <p:nvPr/>
        </p:nvPicPr>
        <p:blipFill>
          <a:blip r:embed="rId2"/>
          <a:srcRect l="3772"/>
          <a:stretch/>
        </p:blipFill>
        <p:spPr>
          <a:xfrm flipH="1">
            <a:off x="1" y="0"/>
            <a:ext cx="12172493" cy="909303"/>
          </a:xfrm>
          <a:prstGeom prst="rect">
            <a:avLst/>
          </a:prstGeom>
        </p:spPr>
      </p:pic>
      <p:sp>
        <p:nvSpPr>
          <p:cNvPr id="137" name="Shape 137"/>
          <p:cNvSpPr/>
          <p:nvPr/>
        </p:nvSpPr>
        <p:spPr>
          <a:xfrm>
            <a:off x="1" y="19854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411" tIns="45706" rIns="91411" bIns="45706" anchor="ctr"/>
          <a:lstStyle/>
          <a:p>
            <a:pPr marL="0" indent="0" algn="ctr"/>
            <a:endParaRPr sz="18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title" idx="2"/>
          </p:nvPr>
        </p:nvSpPr>
        <p:spPr>
          <a:xfrm>
            <a:off x="1199458" y="2869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9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44" name="Picture 144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46" name="Picture 146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8" name="Picture 148"/>
          <p:cNvPicPr/>
          <p:nvPr/>
        </p:nvPicPr>
        <p:blipFill>
          <a:blip r:embed="rId5"/>
          <a:stretch/>
        </p:blipFill>
        <p:spPr>
          <a:xfrm flipV="1">
            <a:off x="1" y="6674691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0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90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6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6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Group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 idx="4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5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6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7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8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6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29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2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Group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0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2"/>
          <a:stretch/>
        </a:blipFill>
        <a:effectLst/>
      </p:bgPr>
    </p:bg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 idx="4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02A98-FB81-4641-AA89-9ABA49A40196}" type="datetimeFigureOut">
              <a:rPr lang="ru-RU" smtClean="0"/>
              <a:pPr/>
              <a:t>11.03.2025</a:t>
            </a:fld>
            <a:endParaRPr lang="ru-RU"/>
          </a:p>
        </p:txBody>
      </p:sp>
      <p:sp>
        <p:nvSpPr>
          <p:cNvPr id="17" name="Shape 17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8" name="Shape 18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1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09.08.2024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3387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2"/>
          </p:nvPr>
        </p:nvSpPr>
        <p:spPr>
          <a:xfrm>
            <a:off x="845127" y="365760"/>
            <a:ext cx="10515600" cy="1325561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3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lumMod val="65000"/>
                    <a:lumOff val="35000"/>
                  </a:srgbClr>
                </a:solidFill>
              </a:rPr>
              <a:t>09.08.2024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7437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Wingdings 2"/>
        <a:buChar char="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09.08.2024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1635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2"/>
          </p:nvPr>
        </p:nvSpPr>
        <p:spPr>
          <a:xfrm>
            <a:off x="845127" y="365760"/>
            <a:ext cx="10515600" cy="1325561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3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lumMod val="65000"/>
                    <a:lumOff val="35000"/>
                  </a:srgbClr>
                </a:solidFill>
              </a:rPr>
              <a:t>09.08.2024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3516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Wingdings 2"/>
        <a:buChar char="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tionline.com/helpline/risks" TargetMode="External"/><Relationship Id="rId7" Type="http://schemas.openxmlformats.org/officeDocument/2006/relationships/hyperlink" Target="http://www.fcprc.r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ond-detyam.ru/reestr-luchshikh-praktik-pomoshchi-detyam-i-semyam-s-detmi" TargetMode="External"/><Relationship Id="rId5" Type="http://schemas.openxmlformats.org/officeDocument/2006/relationships/hyperlink" Target="http://fond-detyam.ru/" TargetMode="External"/><Relationship Id="rId4" Type="http://schemas.openxmlformats.org/officeDocument/2006/relationships/hyperlink" Target="http://www.&#1088;&#1072;&#1089;&#1090;&#1080;&#1084;&#1076;&#1077;&#1090;&#1077;&#1081;.&#1088;&#1092;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34"/>
          <p:cNvSpPr txBox="1"/>
          <p:nvPr/>
        </p:nvSpPr>
        <p:spPr>
          <a:xfrm>
            <a:off x="1116846" y="2535108"/>
            <a:ext cx="7733228" cy="2245607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ctr">
              <a:lnSpc>
                <a:spcPct val="90000"/>
              </a:lnSpc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Практикум по решению выявленных попыток и завершенных суицидов несовершеннолетних</a:t>
            </a:r>
            <a:endParaRPr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51" y="170584"/>
            <a:ext cx="1862051" cy="20781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039" y="328726"/>
            <a:ext cx="1731414" cy="17618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788" y="328726"/>
            <a:ext cx="1731414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9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технологии, формы, методы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b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 результатам диагностики?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5"/>
          </p:nvPr>
        </p:nvSpPr>
        <p:spPr>
          <a:xfrm>
            <a:off x="838199" y="1521229"/>
            <a:ext cx="10949247" cy="488788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по коррекции эмоционально-волевой сферы, личностной сферы (самооценка)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чувством виды и стыда («Важное письмо», «Письмо другу», «Круг  вины», «Прожектор»)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сильными и слабыми сторонами личности ребенка («Я в лучах солнца»)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активизацией и поиском ресурсов личности («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иния времени»)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навыкам планирования, управления временем, распределение нагрузки, обязанностей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группой в тренинговых программах по формированию стрессоустойчивости, жизнестойкости, активному образу жизни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педагог-родители-дети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4980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597" y="251856"/>
            <a:ext cx="1828959" cy="18716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00300" y="332657"/>
            <a:ext cx="82322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Телефоны экстренной психологической помощи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4638" y="1340768"/>
            <a:ext cx="12007362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Детский телефон доверия:  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8–800–2000–122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Психологическое консультирование, экстренная и кризисная психологическая помощь для детей в трудной жизненной ситуации, подростков и их родителей.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Бесплатно. Анонимно. Работает круглосуточно.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Телефонная линия «Ребенок в опасности» Следственного комитета РФ: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8–800–200-19-10        8-800-100-12-60#1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их родители, а также все неравнодушные граждане, обладающие информацией о совершенном или готовящемся преступлении против несовершеннолетнего или малолетнего ребенка, могут позвонить по бесплатному круглосуточному номеру телефона.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Бесплатно. Работает круглосуточно.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Горячая линия по оказанию помощи родителям: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(800) 444-22-32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Бесплатно. Работает с 08:00 до 20:00 по рабочим дням.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Горячая линия Центра экстренной психологической помощи МЧС России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(495) 989-50-50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– по тарифному плану оператора связи. Работает круглосуточно.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Горячая линия кризисной психологической помощи на базе Федерального координационного центра по обеспечению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 службы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образования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МГППУ: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8-800-600-31-14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Бесплатно. Работает круглосуточно.</a:t>
            </a:r>
          </a:p>
        </p:txBody>
      </p:sp>
    </p:spTree>
    <p:extLst>
      <p:ext uri="{BB962C8B-B14F-4D97-AF65-F5344CB8AC3E}">
        <p14:creationId xmlns:p14="http://schemas.microsoft.com/office/powerpoint/2010/main" val="1438319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29962" y="260648"/>
            <a:ext cx="7294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ресурсы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9544" y="253208"/>
            <a:ext cx="1828959" cy="18716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07731" y="1340768"/>
            <a:ext cx="1158077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Линия помощи «Дети ОНЛАЙН»:  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http://detionline.com/helpline/risks</a:t>
            </a:r>
            <a:r>
              <a:rPr lang="ru-RU" sz="20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Навигатор для современных родителей – федеральный портал информационно просветительской поддержки родителей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Растимдетей.рф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http://www.растимдетей.рф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Фонд поддержки детей, находящихся в трудной жизненной ситуации: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http://fond-detyam.ru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лучших практик помощи детям и семьям с детьми: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https://fond-detyam.ru/reestr-luchshikh-praktik-pomoshchi-detyam-i-semyam-s-detmi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ведется Фондом поддержки детей, находящихся в трудной жизненной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ситуации, в качестве ресурса лучших региональных практик, имеющих наибольшую социальную эффективность, направленных на оказание помощи детям и семьям с детьми, пережившими насилие и жестокое обращение, включая преступные посягательства против половой неприкосновенности несовершеннолетних.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ФГБУ «Центр защиты прав и интересов детей» – разделы «Безопасность детства», «Профилактика девиантного поведения», «Методические разработки»: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http://www.fcprc.ru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68980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1295400" y="145790"/>
            <a:ext cx="10515600" cy="1325562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ЛИТЕРАТУРА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38200" y="1471352"/>
            <a:ext cx="10515600" cy="5045825"/>
          </a:xfrm>
        </p:spPr>
        <p:txBody>
          <a:bodyPr>
            <a:noAutofit/>
          </a:bodyPr>
          <a:lstStyle/>
          <a:p>
            <a:pPr algn="just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Бебик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М.А., Бирюкова И.В., Варга А.Я.,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и др.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чувств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Луч, Центр развития межличностных коммуникаций, 2015 — 200 с.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Бебчук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М.А., Басова А.Я., Безменов П.В.,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Рытик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Э.Г.,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Северина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Ю.В.,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Залманова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С.Л.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суицидального поведения подростков: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работнику образовательной организации.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рекомендации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ГБУЗ «НПЦ ПЗДП им. Г.Е. Сухаревой ДЗМ». М.: 2019 г. — 55 с.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Вихристюк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знать родителям о подростковых суицидах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/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Вихристюк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О.В., — М.: МГППУ, 2013 — 67 с.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Поймите своего ребенка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М.: Дрофа, 2002. — 224 с. —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«Дрофа» родителям»).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самоубийства подростков. Руководство для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подростков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М., Академический проект, 2001 г., — 40 с.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организация здравоохранения. Превенция самоубийств: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руководство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учителей и других работников школ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Перевод: Одесский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национальный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им. Мечникова. Одесса, 2007 — 25 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9156" y="145790"/>
            <a:ext cx="1828959" cy="1871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52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-191395" y="597881"/>
            <a:ext cx="12410902" cy="13255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</a:t>
            </a:r>
            <a:b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СКЛОННЫХ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СУИЦИДАЛЬНОМУ ПОВЕДЕНИЮ — 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108065" y="1825625"/>
            <a:ext cx="11538066" cy="4351338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 —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ПРЕВЕНЦИЯ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УРОВНЯ — укрепление психического  здоровья в целом через повышение групповой сплоченности  в образовательной организации, минимизация возможного риска  возникновения суицидальных намерений в будущем у  психологически благополучных субъектов; вовлечение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социально значимые виды деятельности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,,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установок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самореализацию в социально одобряемых сферах  жизнедеятельности (культуре, спорте, искусстве, науке и др.).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ПЕРВИЧНОЙ ПРОФИЛАКТИКИ —  несовершеннолетние, не имеющие суицидальных мыслей и 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намерений</a:t>
            </a:r>
          </a:p>
          <a:p>
            <a:pPr marL="0" indent="0" algn="just">
              <a:buNone/>
            </a:pPr>
            <a:endParaRPr lang="ru-RU" sz="18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ВТОРИЧНАЯ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— ИНТЕРВЕНЦИЯ 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ТРЕТИЧНАЯ ПРОФИЛАКТИКА — ПОСТВЕНЦИЯ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8093" y="511433"/>
            <a:ext cx="1731414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8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ПРОФИЛАКТИКА:</a:t>
            </a:r>
            <a:b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ОБЩАЯ 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340821" y="1571105"/>
            <a:ext cx="11438313" cy="4605858"/>
          </a:xfrm>
        </p:spPr>
        <p:txBody>
          <a:bodyPr>
            <a:normAutofit fontScale="55000" lnSpcReduction="20000"/>
          </a:bodyPr>
          <a:lstStyle/>
          <a:p>
            <a:pPr marL="0" indent="457200" algn="just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повышение уровня информированности педагогов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руководителей) образовательной организации о течении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проявлении возрастных кризисов, детских и подростковых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депрессий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причинах и факторах возникновения девиантного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возникновения таких явлений, как травля, агрессия в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подростковом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 и их последствий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возможностях получения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психологической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иной помощи (очной и дистанционной) для детей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родителей (законных представителей) в случае необходимости.</a:t>
            </a:r>
          </a:p>
          <a:p>
            <a:pPr marL="0" indent="457200" algn="ctr">
              <a:lnSpc>
                <a:spcPct val="134000"/>
              </a:lnSpc>
              <a:spcBef>
                <a:spcPts val="0"/>
              </a:spcBef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в классе по формированию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положительного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психологического климата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часов и групповых занятий, направленных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жизнестойкости,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стрессоустойчивости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благоприятного климата в классе (укрепление  самоуважения и положительной оценки обучающихся)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Разработку эффективной модели взаимодействия педагога и семьи,  а также образовательной организации и других участников  профилактики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родителями, организация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психопросветительских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с участием педагога-психолога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экспертов в области профилактики в рамках родительских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собраний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Разработку эффективной модели взаимодействия педагога и семьи,  а также образовательной организации и других участников  профилактики</a:t>
            </a: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34000"/>
              </a:lnSpc>
              <a:spcBef>
                <a:spcPts val="0"/>
              </a:spcBef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5128" y="146957"/>
            <a:ext cx="1737511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79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1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Девочка, 14 лет, спортсменка.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по телефону от родителей, что не попала в команду. Плакала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перемене. На следующем уроке пошла в туалет и нанесла себе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порез на тыльной стороне предплечья канцелярским ножом.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Случайно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зашедшие в туалет дети испугались и позвали педагога.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874625" y="1825625"/>
            <a:ext cx="522870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ПЕДАГОГА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Действия педагога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суицидентом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Действия педагога со свидетелями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Действия педагога с одноклассниками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Действия педагога-психолога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412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299258" y="1155469"/>
            <a:ext cx="5720542" cy="5021494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СУИЦИДЕНТ</a:t>
            </a:r>
          </a:p>
          <a:p>
            <a:pPr algn="just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медицинской помощи;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Информирование о суицидальных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проявлениях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администрации, родителей;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Экстренное психолого-педагогическое  вмешательство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Квалификация инцидента. Определение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 (цели, смысл),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постсуицида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за психиатрической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помощью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из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меддокументов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классного руководителя,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соц.педагога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Психодиагностика личностного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самооценка, эмоциональное состояние,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импульсивность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семейного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сплоченность и гибкость, уровень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поддержки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стиль  воспитания, наличие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неблагополучия, отношений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 (одиночество, наличие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поддержки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способов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совладания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355080" y="1293610"/>
            <a:ext cx="5490556" cy="435133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3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Свидетели</a:t>
            </a:r>
          </a:p>
          <a:p>
            <a:pPr marL="0" indent="0" algn="ctr">
              <a:buNone/>
            </a:pPr>
            <a:r>
              <a:rPr lang="ru-RU" sz="33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психологического неблагополучия с помощью беседы</a:t>
            </a:r>
            <a:r>
              <a:rPr lang="ru-RU" sz="33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наблюдения, сбора </a:t>
            </a:r>
            <a:r>
              <a:rPr lang="ru-RU" sz="33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endParaRPr lang="ru-RU" sz="2900" dirty="0" smtClean="0"/>
          </a:p>
          <a:p>
            <a:pPr marL="0" indent="0" algn="ctr">
              <a:buNone/>
            </a:pP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ОДНОКЛАССНИКИ</a:t>
            </a:r>
          </a:p>
          <a:p>
            <a:pPr marL="0" indent="0" algn="ctr">
              <a:buNone/>
            </a:pP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Выявление степени включенности детей </a:t>
            </a: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в </a:t>
            </a: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ситуацию </a:t>
            </a:r>
            <a:endParaRPr lang="ru-RU" sz="29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(</a:t>
            </a: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говорили, знали, обсуждали, </a:t>
            </a: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слышали</a:t>
            </a: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) </a:t>
            </a:r>
            <a:endParaRPr lang="ru-RU" sz="2900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и </a:t>
            </a: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психологического </a:t>
            </a:r>
            <a:r>
              <a:rPr lang="ru-RU" sz="29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неблагополучия </a:t>
            </a: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с помощью:</a:t>
            </a:r>
          </a:p>
          <a:p>
            <a:pPr marL="0" indent="0" algn="ctr">
              <a:buNone/>
            </a:pPr>
            <a:endParaRPr lang="ru-RU" sz="29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Microsoft YaHei UI Light" panose="020B0502040204020203" pitchFamily="34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9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Microsoft YaHei UI Light" panose="020B0502040204020203" pitchFamily="34" charset="-122"/>
                <a:cs typeface="Times New Roman" panose="02020603050405020304" pitchFamily="18" charset="0"/>
              </a:rPr>
              <a:t> Наблюдения;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Беседы;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Сбора информации от классных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руководителей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соц.педагога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40323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2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232756" y="1330036"/>
            <a:ext cx="5787044" cy="522870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Девушка, 16 лет, студентка колледжа.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Последнее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снизилась успеваемость. Около 3 месяцев назад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рассталась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молодым человеком по его инициативе, сильно переживала,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обращалась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поддержкой к родителям, говорила с мамой. Мама слушала,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поддерживала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просьбу девушки обратиться за помощью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психологу/психиатру не одобрила, не хочет, чтобы дочь принимала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антидепрессанты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Какое-то время настроение было ровным, девушка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справлялась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трудностями, 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приближается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сессия, много долгов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предметам, и она видит только один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выход: перестать мучиться.  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девушка прервет свою жизнь, она пока не решила. Но уже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сказала онлайн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друзьям, что приняла решение, но они его не одобрили.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172200" y="1825625"/>
            <a:ext cx="5665124" cy="435133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маркеры и факторы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суицидального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степень суицидального риска.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инструменты будете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диагностики?</a:t>
            </a:r>
          </a:p>
        </p:txBody>
      </p:sp>
    </p:spTree>
    <p:extLst>
      <p:ext uri="{BB962C8B-B14F-4D97-AF65-F5344CB8AC3E}">
        <p14:creationId xmlns:p14="http://schemas.microsoft.com/office/powerpoint/2010/main" val="2186450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381000" y="1296785"/>
            <a:ext cx="5181600" cy="50131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5054138" y="698270"/>
            <a:ext cx="6299662" cy="547869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sz="3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суицидального риска: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Шкала безнадежности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Hopelessness Scale, A. Beck); 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одиночества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UCLA,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версия 3, Д. Рассел);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склонности к агрессии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Басса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-Перри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BPAQ, A.H. Buss, M.P. Perry);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хорошего самочувствия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WHO-5, Well-Being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личностных расстройств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PDQ-IV, 3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шкалы: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нарциссическая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пограничная и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негативистическая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Hyler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1987);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семейной гибкости и сплоченности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FACES-5, 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Олсон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Дж.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Портнер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Лави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адаптация М. Перри);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способов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совладания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R.Lazarus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S.Folkman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WOCQ);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«Личностные ценности».</a:t>
            </a:r>
          </a:p>
        </p:txBody>
      </p:sp>
    </p:spTree>
    <p:extLst>
      <p:ext uri="{BB962C8B-B14F-4D97-AF65-F5344CB8AC3E}">
        <p14:creationId xmlns:p14="http://schemas.microsoft.com/office/powerpoint/2010/main" val="3578564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3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Аня, 14 лет.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Недовольна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собой, склонна к самообвинениям, считает, что все надо делать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идеально, либо не делать вообще. Всегда идеально не получается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случаях, например, за опоздание на несколько минут,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наказывает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едой. Аня отличница, но недавно в классе появилась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которой учеба дается легче, она больше знает. Аня стала замечать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суицидальные мысли.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маркеры и факторы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суицидального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Какая информация необходима для более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степени риска?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инструменты будете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технологии, формы, методы будите использовать по результатам диагностики? Рекомендации классному руководителю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08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от классного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соцпедагога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предварительном состоянии,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маркеров, отношений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172199" y="166255"/>
            <a:ext cx="5523807" cy="633429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суицидального риска: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детской депрессии (CDI) Ковач М.;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безнадежности (BHI) Бека А.;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склонности к агрессии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Басса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-Перри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(BPAQ-24) в адаптации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Ениколопова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С.Н.,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Цибульского Н.П.;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Дифференциальный опросник переживания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одиночества (ДОПО-3к) Осина Е.Н., Леонтьева Д.А.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личности: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«Измерение чувства вины и стыда» 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Self-Conscious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(TOSCA) Дж. П.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Тангней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1989));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«Многомерная шкала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перфекционизма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Хюитт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Флетт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адаптации И.И. Грачева;</a:t>
            </a:r>
          </a:p>
          <a:p>
            <a:pPr marL="0" indent="0" algn="just"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 на определение самооценки у подростков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методике Р.В. </a:t>
            </a:r>
            <a:r>
              <a:rPr lang="ru-RU" sz="2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Овчаровой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79016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гришина</Template>
  <TotalTime>611</TotalTime>
  <Words>1588</Words>
  <Application>Microsoft Office PowerPoint</Application>
  <PresentationFormat>Широкоэкранный</PresentationFormat>
  <Paragraphs>133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5" baseType="lpstr">
      <vt:lpstr>Microsoft YaHei UI Light</vt:lpstr>
      <vt:lpstr>Arial</vt:lpstr>
      <vt:lpstr>Calibri</vt:lpstr>
      <vt:lpstr>Calibri Light</vt:lpstr>
      <vt:lpstr>Times New Roman</vt:lpstr>
      <vt:lpstr>Wingdings</vt:lpstr>
      <vt:lpstr>Wingdings 2</vt:lpstr>
      <vt:lpstr>1_Тема Office</vt:lpstr>
      <vt:lpstr>Тема Office</vt:lpstr>
      <vt:lpstr>HDOfficeLightV0</vt:lpstr>
      <vt:lpstr>2_Тема Office</vt:lpstr>
      <vt:lpstr>1_HDOfficeLightV0</vt:lpstr>
      <vt:lpstr>Презентация PowerPoint</vt:lpstr>
      <vt:lpstr>ОРГАНИЗАЦИЯ СОПРОВОЖДЕНИЯ НЕСОВЕРШЕННОЛЕТНИХ,  СКЛОННЫХ К СУИЦИДАЛЬНОМУ ПОВЕДЕНИЮ —  ПРОФИЛАКТИКА</vt:lpstr>
      <vt:lpstr>ПЕРВИЧНАЯ ПРОФИЛАКТИКА:  ОБЩАЯ ПРОФИЛАКТИКА</vt:lpstr>
      <vt:lpstr>Кейс 1</vt:lpstr>
      <vt:lpstr>Презентация PowerPoint</vt:lpstr>
      <vt:lpstr>Кейс 2</vt:lpstr>
      <vt:lpstr>Презентация PowerPoint</vt:lpstr>
      <vt:lpstr>Кейс 3</vt:lpstr>
      <vt:lpstr>Презентация PowerPoint</vt:lpstr>
      <vt:lpstr>Какие технологии, формы, методы можно  использовать по результатам диагностики? </vt:lpstr>
      <vt:lpstr>Презентация PowerPoint</vt:lpstr>
      <vt:lpstr>Презентация PowerPoint</vt:lpstr>
      <vt:lpstr> РЕКОМЕНДУЕМАЯ 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В. Кондрашова</dc:creator>
  <cp:lastModifiedBy>Пользователь</cp:lastModifiedBy>
  <cp:revision>57</cp:revision>
  <cp:lastPrinted>2025-03-11T13:32:46Z</cp:lastPrinted>
  <dcterms:created xsi:type="dcterms:W3CDTF">2024-07-22T08:20:46Z</dcterms:created>
  <dcterms:modified xsi:type="dcterms:W3CDTF">2025-03-11T13:37:04Z</dcterms:modified>
</cp:coreProperties>
</file>