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302" r:id="rId9"/>
    <p:sldId id="304" r:id="rId10"/>
    <p:sldId id="329" r:id="rId11"/>
    <p:sldId id="327" r:id="rId12"/>
    <p:sldId id="305" r:id="rId13"/>
    <p:sldId id="328" r:id="rId14"/>
    <p:sldId id="289" r:id="rId15"/>
    <p:sldId id="285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B79"/>
    <a:srgbClr val="070FB9"/>
    <a:srgbClr val="622BED"/>
    <a:srgbClr val="4210C0"/>
    <a:srgbClr val="960000"/>
    <a:srgbClr val="EAEFF7"/>
    <a:srgbClr val="336600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22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0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00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92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6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1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5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9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95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84816-4367-48B6-9627-873E57D94EC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DA406-69C0-4B0B-AA01-8DF1AE671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1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955" y="2598813"/>
            <a:ext cx="11746523" cy="1368693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ru-RU" sz="4400" b="1" dirty="0">
                <a:solidFill>
                  <a:srgbClr val="050B79"/>
                </a:solidFill>
                <a:cs typeface="Times New Roman" panose="02020603050405020304" pitchFamily="18" charset="0"/>
              </a:rPr>
              <a:t>Признаки </a:t>
            </a:r>
            <a:r>
              <a:rPr lang="ru-RU" sz="4400" b="1" dirty="0" err="1">
                <a:solidFill>
                  <a:srgbClr val="050B79"/>
                </a:solidFill>
                <a:cs typeface="Times New Roman" panose="02020603050405020304" pitchFamily="18" charset="0"/>
              </a:rPr>
              <a:t>аутодеструктивного</a:t>
            </a:r>
            <a:r>
              <a:rPr lang="ru-RU" sz="4400" b="1" dirty="0">
                <a:solidFill>
                  <a:srgbClr val="050B79"/>
                </a:solidFill>
                <a:cs typeface="Times New Roman" panose="02020603050405020304" pitchFamily="18" charset="0"/>
              </a:rPr>
              <a:t> поведения. </a:t>
            </a:r>
            <a:br>
              <a:rPr lang="ru-RU" sz="4400" b="1" dirty="0">
                <a:solidFill>
                  <a:srgbClr val="050B79"/>
                </a:solidFill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</a:t>
            </a:r>
            <a:r>
              <a:rPr lang="ru-RU" sz="4400" b="1" dirty="0">
                <a:solidFill>
                  <a:srgbClr val="050B79"/>
                </a:solidFill>
                <a:cs typeface="Times New Roman" panose="02020603050405020304" pitchFamily="18" charset="0"/>
              </a:rPr>
              <a:t>и факты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290" y="5071943"/>
            <a:ext cx="9144000" cy="165576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Коровина Марина Александровна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педагог-психолог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ГБУ «Центр диагностики и консультирования» КК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6689"/>
          <a:stretch/>
        </p:blipFill>
        <p:spPr>
          <a:xfrm>
            <a:off x="-56918" y="227253"/>
            <a:ext cx="2095036" cy="11525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60305" y="341851"/>
            <a:ext cx="8642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Государственное бюджетное учреждение, осуществляющее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психолого-педагогическую 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медико-социальную помощь 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Центр диагностики и консультирования» Краснодарского края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2" y="558557"/>
            <a:ext cx="9844455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Мотивация подростка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762000" y="2854027"/>
            <a:ext cx="10577145" cy="102338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Выход из субъективно трудной ситуации, прекращение «психической боли»,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ессмысленности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существования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4960" y="1498888"/>
            <a:ext cx="10766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Привлекательность идеи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на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фоне неудовлетворенности существующей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ситуацией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388" y="3594545"/>
            <a:ext cx="1682627" cy="2979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62000" y="3816775"/>
            <a:ext cx="90590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Жизнь в другом пространстве, другом измерении и реальности (эзотерические взгляды, идеи перерождения, сюжеты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анимэ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манг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Героизация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суицидентов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, желание привлечь внимание, публичность, подражание</a:t>
            </a:r>
          </a:p>
        </p:txBody>
      </p:sp>
    </p:spTree>
    <p:extLst>
      <p:ext uri="{BB962C8B-B14F-4D97-AF65-F5344CB8AC3E}">
        <p14:creationId xmlns:p14="http://schemas.microsoft.com/office/powerpoint/2010/main" val="27432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61842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50B79"/>
                </a:solidFill>
                <a:cs typeface="Times New Roman" panose="02020603050405020304" pitchFamily="18" charset="0"/>
              </a:rPr>
              <a:t>Тревожные симптомы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11823" y="1096842"/>
            <a:ext cx="10741269" cy="30168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Снижение интереса к деятельности, которая раньше нравилась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Подавленность, тревога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Вялость, хроническая усталость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Физические недомогания, ухудшение сна, изменение аппетита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Повышенная раздражительность из-за мелочей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Сложности концентрации внимания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Устойчивое снижение успеваемости и посещаемости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Социальная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изоляция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Предпочтение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тем общения и чтения, связанных со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смертью, частое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прослушивание траурной или печальной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музыки, окружение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себя мрачной символикой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Прямые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или косвенные сообщения о суицидальных намерениях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Самоповреждающее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5351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345" y="382710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Как себя вести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975946" y="1746836"/>
            <a:ext cx="8088923" cy="30168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Сохранять спокойствие и предлагать поддержку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Не осуждать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Поощрять полную откровенность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Участливо выслушивать и категорически укреплять (усиливать) уход за собой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Устранять средства для ухода из жизни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Обращаться к другим людям за профессиональной помощью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223" y="3020587"/>
            <a:ext cx="2144224" cy="3486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3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85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Как помочь ребенку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07512" y="1070464"/>
            <a:ext cx="10447703" cy="30168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Сохранять, поддерживать благоприятную, атмосферу в семье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Всегда воспринимать проблемы и переживания ребенка серьезно, какими бы несущественными они вам ни казались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Стараться регулярно общаться, разговаривать с ребенком на темы, связанные с его переживаниями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Научить ребенка расслабляться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выражать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свои эмоции в социально приемлемых формах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Позволять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подростку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принимать самостоятельные решения (не влияющие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на жизнь и здоровье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его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 других людей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), поощрять  его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447" y="4420799"/>
            <a:ext cx="2220544" cy="2251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7511" y="4688175"/>
            <a:ext cx="893542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Поддерживать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 стимулировать физическую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активность, творческий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ручной труд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Поощрять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ребенка к заботе о ближних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Поддерживать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семейные традиции, ритуалы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Стараться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поддерживать режим дня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951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9" y="216878"/>
            <a:ext cx="4308597" cy="304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Безопасность — МБДОУ детский сад &quot;Чебураш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12" y="991358"/>
            <a:ext cx="4149969" cy="4149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203" t="1144" r="1675" b="1101"/>
          <a:stretch/>
        </p:blipFill>
        <p:spPr>
          <a:xfrm>
            <a:off x="9126415" y="2479894"/>
            <a:ext cx="2901462" cy="4123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-1964" b="50137"/>
          <a:stretch/>
        </p:blipFill>
        <p:spPr>
          <a:xfrm>
            <a:off x="289504" y="3634154"/>
            <a:ext cx="4379486" cy="3014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7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614" y="2271952"/>
            <a:ext cx="4920027" cy="1715602"/>
          </a:xfrm>
        </p:spPr>
        <p:txBody>
          <a:bodyPr>
            <a:no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(861) 992-66-73</a:t>
            </a:r>
          </a:p>
          <a:p>
            <a:pPr marL="0" indent="0" algn="ctr"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://cdik-center.ru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почта: diagn.omo@bk.ru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0305" y="341851"/>
            <a:ext cx="8642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учреждение, осуществляющее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психолого-педагогическую 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медико-социальную помощь 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диагностики и консультирования» Краснодарского края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46689"/>
          <a:stretch/>
        </p:blipFill>
        <p:spPr>
          <a:xfrm>
            <a:off x="-56918" y="227253"/>
            <a:ext cx="2095036" cy="1152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26" y="1625962"/>
            <a:ext cx="5768572" cy="4326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04" y="4448909"/>
            <a:ext cx="2004646" cy="20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о суицидальном поведении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31" y="3092442"/>
            <a:ext cx="7562850" cy="209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916" y="5503617"/>
            <a:ext cx="7562850" cy="105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16" y="1557567"/>
            <a:ext cx="7562850" cy="121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5331" y="1557567"/>
            <a:ext cx="178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Миф 1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25741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о суицидальном поведении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331" y="1557567"/>
            <a:ext cx="178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Миф 2</a:t>
            </a:r>
            <a:endParaRPr lang="ru-RU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16" y="1557567"/>
            <a:ext cx="7562850" cy="121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1" y="3416788"/>
            <a:ext cx="7572375" cy="135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28" y="5409359"/>
            <a:ext cx="7572375" cy="109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0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о суицидальном поведении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331" y="1557567"/>
            <a:ext cx="178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Миф 3</a:t>
            </a:r>
            <a:endParaRPr lang="ru-RU" sz="4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16" y="1465914"/>
            <a:ext cx="7810500" cy="109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1" y="3048392"/>
            <a:ext cx="7591425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16" y="5178720"/>
            <a:ext cx="7391400" cy="1276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9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о суицидальном поведении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331" y="1557567"/>
            <a:ext cx="178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Миф 4</a:t>
            </a:r>
            <a:endParaRPr lang="ru-RU" sz="4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16" y="1349765"/>
            <a:ext cx="739140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1" y="3080174"/>
            <a:ext cx="7610475" cy="1971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16" y="5182058"/>
            <a:ext cx="7639050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1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о суицидальном поведении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331" y="1557567"/>
            <a:ext cx="178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Миф 5</a:t>
            </a:r>
            <a:endParaRPr lang="ru-RU" sz="4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16" y="1293949"/>
            <a:ext cx="7639050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1" y="3012859"/>
            <a:ext cx="7581900" cy="201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16" y="5217691"/>
            <a:ext cx="7581900" cy="146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3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Мифы о суицидальном поведении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331" y="1557567"/>
            <a:ext cx="178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Миф 6</a:t>
            </a:r>
            <a:endParaRPr lang="ru-RU" sz="4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55" y="1586153"/>
            <a:ext cx="7734300" cy="99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1" y="3097215"/>
            <a:ext cx="7620000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332" y="5210822"/>
            <a:ext cx="7620000" cy="12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7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558557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50B79"/>
                </a:solidFill>
                <a:cs typeface="Times New Roman" panose="02020603050405020304" pitchFamily="18" charset="0"/>
              </a:rPr>
              <a:t>Ситуации, которые могут быть кризисными</a:t>
            </a:r>
            <a:endParaRPr lang="ru-RU" sz="4000" b="1" dirty="0">
              <a:solidFill>
                <a:srgbClr val="050B7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72207" y="1510773"/>
            <a:ext cx="8665551" cy="30168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Любая ситуация, субъективно переживаемая ребенком как обидная, оскорбительная, несправедливая, глубоко ранящая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Несчастная любовь / разрыв отношений с партнером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Ссора / острый конфликт со значимыми взрослыми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Травля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буллинг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) / отвержение, запугивание, издевательства со стороны сверстников, травля в интернете / социальных сетях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Тяжелая жизненная ситуация </a:t>
            </a:r>
            <a:endParaRPr lang="ru-RU" sz="2400" i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Разочарование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 своих успехах в школе или другие неудачи на фоне высоких требований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(предъявляемых окружением или семьей)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Неприятности в семье, нестабильная семейная ситуация</a:t>
            </a:r>
            <a:endParaRPr lang="ru-RU" sz="2400" i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560" y="4314650"/>
            <a:ext cx="2723538" cy="1889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560" y="1583974"/>
            <a:ext cx="2723538" cy="2340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6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823" y="435464"/>
            <a:ext cx="10515600" cy="635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50B79"/>
                </a:solidFill>
                <a:cs typeface="Times New Roman" panose="02020603050405020304" pitchFamily="18" charset="0"/>
              </a:rPr>
              <a:t>Что переживает подросток?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2882" y="1498820"/>
            <a:ext cx="10402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Проблемы трех «Н»:</a:t>
            </a:r>
            <a:endParaRPr lang="ru-RU" sz="2800" i="1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96565" y="2220957"/>
            <a:ext cx="10577145" cy="127460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Непреодолимость трудностей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Нескончаемость несчастья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Непереносимость тоски и одиночества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09316" y="4122832"/>
            <a:ext cx="397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Борьба с тремя «Б»:</a:t>
            </a:r>
            <a:endParaRPr lang="ru-RU" sz="28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49819" y="4787465"/>
            <a:ext cx="394799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Беспомощностью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Бессилием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Безнадежностью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246" y="1372636"/>
            <a:ext cx="2589119" cy="2529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02" y="4021138"/>
            <a:ext cx="2531722" cy="2435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6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3143</TotalTime>
  <Words>459</Words>
  <Application>Microsoft Office PowerPoint</Application>
  <PresentationFormat>Широкоэкранный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Признаки аутодеструктивного поведения.  Мифы и факты</vt:lpstr>
      <vt:lpstr>Мифы о суицидальном поведении</vt:lpstr>
      <vt:lpstr>Мифы о суицидальном поведении</vt:lpstr>
      <vt:lpstr>Мифы о суицидальном поведении</vt:lpstr>
      <vt:lpstr>Мифы о суицидальном поведении</vt:lpstr>
      <vt:lpstr>Мифы о суицидальном поведении</vt:lpstr>
      <vt:lpstr>Мифы о суицидальном поведении</vt:lpstr>
      <vt:lpstr>Ситуации, которые могут быть кризисными</vt:lpstr>
      <vt:lpstr>Что переживает подросток?</vt:lpstr>
      <vt:lpstr>Мотивация подростка</vt:lpstr>
      <vt:lpstr>Тревожные симптомы</vt:lpstr>
      <vt:lpstr>Как себя вести</vt:lpstr>
      <vt:lpstr>Как помочь ребенку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 сопровождения в профессиональныхдетей ветеранов (участников) СВО</dc:title>
  <dc:creator>Пользователь</dc:creator>
  <cp:lastModifiedBy>Пользователь</cp:lastModifiedBy>
  <cp:revision>221</cp:revision>
  <cp:lastPrinted>2024-11-12T09:59:33Z</cp:lastPrinted>
  <dcterms:created xsi:type="dcterms:W3CDTF">2023-09-15T10:46:16Z</dcterms:created>
  <dcterms:modified xsi:type="dcterms:W3CDTF">2024-11-12T10:08:43Z</dcterms:modified>
</cp:coreProperties>
</file>