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7" r:id="rId14"/>
    <p:sldId id="270" r:id="rId15"/>
    <p:sldId id="280" r:id="rId16"/>
    <p:sldId id="271" r:id="rId17"/>
    <p:sldId id="273" r:id="rId18"/>
    <p:sldId id="274" r:id="rId19"/>
    <p:sldId id="278" r:id="rId20"/>
    <p:sldId id="276" r:id="rId21"/>
    <p:sldId id="279" r:id="rId22"/>
    <p:sldId id="282" r:id="rId23"/>
    <p:sldId id="283" r:id="rId24"/>
    <p:sldId id="284" r:id="rId25"/>
    <p:sldId id="285" r:id="rId26"/>
    <p:sldId id="28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00"/>
    <a:srgbClr val="A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502" y="-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C2C60A-6832-4635-98E0-A8A152D231F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556620-442F-4E6F-BB09-7987F57B74AA}">
      <dgm:prSet custT="1"/>
      <dgm:spPr>
        <a:ln>
          <a:noFill/>
        </a:ln>
      </dgm:spPr>
      <dgm:t>
        <a:bodyPr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Южный филиал</a:t>
          </a:r>
        </a:p>
        <a:p>
          <a:pPr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Центр 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экстренной психологической помощи</a:t>
          </a:r>
        </a:p>
        <a:p>
          <a:pPr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МЧС России</a:t>
          </a:r>
          <a:b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1600" b="1" dirty="0" smtClean="0"/>
            <a:t/>
          </a:r>
          <a:br>
            <a:rPr lang="ru-RU" sz="1600" b="1" dirty="0" smtClean="0"/>
          </a:br>
          <a:endParaRPr lang="ru-RU" sz="1600" dirty="0"/>
        </a:p>
      </dgm:t>
    </dgm:pt>
    <dgm:pt modelId="{B134C522-ED9A-4496-BD29-0563A4DA862F}" type="parTrans" cxnId="{71D4265A-D38F-424F-A684-94B118C25DAD}">
      <dgm:prSet/>
      <dgm:spPr/>
      <dgm:t>
        <a:bodyPr/>
        <a:lstStyle/>
        <a:p>
          <a:endParaRPr lang="ru-RU"/>
        </a:p>
      </dgm:t>
    </dgm:pt>
    <dgm:pt modelId="{B77ED5D5-C32F-49A7-BB93-5A9E49D23C1F}" type="sibTrans" cxnId="{71D4265A-D38F-424F-A684-94B118C25DAD}">
      <dgm:prSet/>
      <dgm:spPr/>
      <dgm:t>
        <a:bodyPr/>
        <a:lstStyle/>
        <a:p>
          <a:endParaRPr lang="ru-RU"/>
        </a:p>
      </dgm:t>
    </dgm:pt>
    <dgm:pt modelId="{EF90D1B2-4706-46E1-B82E-E914E5C8EB94}" type="pres">
      <dgm:prSet presAssocID="{D9C2C60A-6832-4635-98E0-A8A152D231F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1EE81E-AC15-4241-83C6-62A5F1AC105D}" type="pres">
      <dgm:prSet presAssocID="{14556620-442F-4E6F-BB09-7987F57B74AA}" presName="parentText" presStyleLbl="node1" presStyleIdx="0" presStyleCnt="1" custScaleY="72005" custLinFactY="34307" custLinFactNeighborX="113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D5F0C1-C393-48AC-8CE5-1A9334FE3216}" type="presOf" srcId="{14556620-442F-4E6F-BB09-7987F57B74AA}" destId="{8D1EE81E-AC15-4241-83C6-62A5F1AC105D}" srcOrd="0" destOrd="0" presId="urn:microsoft.com/office/officeart/2005/8/layout/vList2"/>
    <dgm:cxn modelId="{71D4265A-D38F-424F-A684-94B118C25DAD}" srcId="{D9C2C60A-6832-4635-98E0-A8A152D231FF}" destId="{14556620-442F-4E6F-BB09-7987F57B74AA}" srcOrd="0" destOrd="0" parTransId="{B134C522-ED9A-4496-BD29-0563A4DA862F}" sibTransId="{B77ED5D5-C32F-49A7-BB93-5A9E49D23C1F}"/>
    <dgm:cxn modelId="{BE09AED5-7114-48A5-9764-E2E9D1B4FB08}" type="presOf" srcId="{D9C2C60A-6832-4635-98E0-A8A152D231FF}" destId="{EF90D1B2-4706-46E1-B82E-E914E5C8EB94}" srcOrd="0" destOrd="0" presId="urn:microsoft.com/office/officeart/2005/8/layout/vList2"/>
    <dgm:cxn modelId="{0E371746-138A-46ED-BF96-7480A7642292}" type="presParOf" srcId="{EF90D1B2-4706-46E1-B82E-E914E5C8EB94}" destId="{8D1EE81E-AC15-4241-83C6-62A5F1AC105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1EE81E-AC15-4241-83C6-62A5F1AC105D}">
      <dsp:nvSpPr>
        <dsp:cNvPr id="0" name=""/>
        <dsp:cNvSpPr/>
      </dsp:nvSpPr>
      <dsp:spPr>
        <a:xfrm>
          <a:off x="0" y="823723"/>
          <a:ext cx="6768752" cy="4372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Южный филиал</a:t>
          </a: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Центр 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экстренной психологической помощи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МЧС России</a:t>
          </a:r>
          <a:b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1600" b="1" kern="1200" dirty="0" smtClean="0"/>
            <a:t/>
          </a:r>
          <a:br>
            <a:rPr lang="ru-RU" sz="1600" b="1" kern="1200" dirty="0" smtClean="0"/>
          </a:br>
          <a:endParaRPr lang="ru-RU" sz="1600" kern="1200" dirty="0"/>
        </a:p>
      </dsp:txBody>
      <dsp:txXfrm>
        <a:off x="21343" y="845066"/>
        <a:ext cx="6726066" cy="3945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23.03.2021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148515593"/>
              </p:ext>
            </p:extLst>
          </p:nvPr>
        </p:nvGraphicFramePr>
        <p:xfrm>
          <a:off x="1259632" y="116632"/>
          <a:ext cx="6768752" cy="12609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164" y="1449007"/>
            <a:ext cx="1656184" cy="156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83668" y="3717032"/>
            <a:ext cx="5904656" cy="156966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002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работы специалистов-психологов в режиме ЧС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12" name="Рисунок 11" descr="Логотип copy.gi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531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2132856"/>
            <a:ext cx="7543800" cy="3022104"/>
          </a:xfrm>
        </p:spPr>
        <p:txBody>
          <a:bodyPr/>
          <a:lstStyle/>
          <a:p>
            <a:pPr marL="45720" lvl="0" indent="0">
              <a:buClr>
                <a:srgbClr val="C66951"/>
              </a:buClr>
              <a:buNone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3. Методические рекомендации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«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Алгоритмы организации работы специалиста психологической службы, привлекаемого к ликвидации последствий чрезвычайной ситуации» </a:t>
            </a:r>
          </a:p>
          <a:p>
            <a:endParaRPr lang="ru-RU" dirty="0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8" name="Рисунок 7" descr="Логотип cop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2"/>
          <p:cNvSpPr>
            <a:spLocks noGrp="1"/>
          </p:cNvSpPr>
          <p:nvPr>
            <p:ph type="title"/>
          </p:nvPr>
        </p:nvSpPr>
        <p:spPr>
          <a:xfrm>
            <a:off x="827584" y="548680"/>
            <a:ext cx="7200800" cy="16002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Документы, регламентирующие деятельность психолога </a:t>
            </a:r>
            <a:b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при ЧС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591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382587"/>
            <a:ext cx="7645896" cy="1312168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Критерии привлечения психологов </a:t>
            </a:r>
            <a:b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 оказанию ЭПП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988840"/>
            <a:ext cx="7976939" cy="3312368"/>
          </a:xfrm>
        </p:spPr>
        <p:txBody>
          <a:bodyPr>
            <a:normAutofit/>
          </a:bodyPr>
          <a:lstStyle/>
          <a:p>
            <a:pPr marL="0" lvl="0" indent="0" algn="just">
              <a:spcAft>
                <a:spcPts val="0"/>
              </a:spcAft>
              <a:buNone/>
              <a:tabLst>
                <a:tab pos="450215" algn="l"/>
              </a:tabLst>
            </a:pPr>
            <a:r>
              <a:rPr lang="ru-RU" dirty="0" smtClean="0">
                <a:latin typeface="Times New Roman"/>
                <a:cs typeface="Wingdings"/>
              </a:rPr>
              <a:t>- Наличие </a:t>
            </a:r>
            <a:r>
              <a:rPr lang="ru-RU" dirty="0">
                <a:latin typeface="Times New Roman"/>
                <a:cs typeface="Wingdings"/>
              </a:rPr>
              <a:t>психотравмирующего события, связанного с гибелью, ранениями или угрозой жизни и (или) здоровью людей;</a:t>
            </a:r>
            <a:endParaRPr lang="ru-RU" dirty="0">
              <a:latin typeface="Wingdings"/>
              <a:cs typeface="Wingdings"/>
            </a:endParaRPr>
          </a:p>
          <a:p>
            <a:pPr marL="0" lvl="0" indent="0" algn="just">
              <a:spcAft>
                <a:spcPts val="0"/>
              </a:spcAft>
              <a:buNone/>
              <a:tabLst>
                <a:tab pos="450215" algn="l"/>
              </a:tabLst>
            </a:pPr>
            <a:r>
              <a:rPr lang="ru-RU" dirty="0" smtClean="0">
                <a:latin typeface="Times New Roman"/>
                <a:cs typeface="Wingdings"/>
              </a:rPr>
              <a:t>- Нарушение </a:t>
            </a:r>
            <a:r>
              <a:rPr lang="ru-RU" dirty="0">
                <a:latin typeface="Times New Roman"/>
                <a:cs typeface="Wingdings"/>
              </a:rPr>
              <a:t>условий жизнедеятельности значительного количества населения;</a:t>
            </a:r>
            <a:endParaRPr lang="ru-RU" dirty="0">
              <a:latin typeface="Wingdings"/>
              <a:cs typeface="Wingdings"/>
            </a:endParaRPr>
          </a:p>
          <a:p>
            <a:pPr marL="0" lvl="0" indent="0" algn="just">
              <a:spcAft>
                <a:spcPts val="0"/>
              </a:spcAft>
              <a:buNone/>
              <a:tabLst>
                <a:tab pos="450215" algn="l"/>
              </a:tabLst>
            </a:pPr>
            <a:r>
              <a:rPr lang="ru-RU" dirty="0" smtClean="0">
                <a:latin typeface="Times New Roman"/>
                <a:cs typeface="Wingdings"/>
              </a:rPr>
              <a:t>- Широкий </a:t>
            </a:r>
            <a:r>
              <a:rPr lang="ru-RU" dirty="0">
                <a:latin typeface="Times New Roman"/>
                <a:cs typeface="Wingdings"/>
              </a:rPr>
              <a:t>общественный резонанс;</a:t>
            </a:r>
            <a:endParaRPr lang="ru-RU" dirty="0">
              <a:latin typeface="Wingdings"/>
              <a:cs typeface="Wingdings"/>
            </a:endParaRPr>
          </a:p>
          <a:p>
            <a:pPr marL="0" lvl="0" indent="0" algn="just">
              <a:spcAft>
                <a:spcPts val="0"/>
              </a:spcAft>
              <a:buNone/>
              <a:tabLst>
                <a:tab pos="450215" algn="l"/>
              </a:tabLst>
            </a:pPr>
            <a:r>
              <a:rPr lang="ru-RU" dirty="0" smtClean="0">
                <a:latin typeface="Times New Roman"/>
                <a:cs typeface="Wingdings"/>
              </a:rPr>
              <a:t>- Потенциальная </a:t>
            </a:r>
            <a:r>
              <a:rPr lang="ru-RU" dirty="0">
                <a:latin typeface="Times New Roman"/>
                <a:cs typeface="Wingdings"/>
              </a:rPr>
              <a:t>опасность в плане возникновения негативных социальных реакций.</a:t>
            </a:r>
            <a:endParaRPr lang="ru-RU" dirty="0">
              <a:latin typeface="Wingdings"/>
              <a:cs typeface="Wingdings"/>
            </a:endParaRPr>
          </a:p>
          <a:p>
            <a:endParaRPr lang="ru-RU" dirty="0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8" name="Рисунок 7" descr="Логотип cop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4598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63688" y="260648"/>
            <a:ext cx="6182243" cy="798984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Специфика оказания ЭПП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988840"/>
            <a:ext cx="4104456" cy="1288155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-3239770" algn="l"/>
              </a:tabLst>
            </a:pPr>
            <a:endParaRPr lang="ru-RU" dirty="0" smtClean="0">
              <a:latin typeface="Times New Roman"/>
              <a:ea typeface="Calibri"/>
              <a:cs typeface="Wingdings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  <a:tabLst>
                <a:tab pos="-3239770" algn="l"/>
              </a:tabLst>
            </a:pPr>
            <a:endParaRPr lang="ru-RU" sz="1800" dirty="0">
              <a:effectLst/>
              <a:latin typeface="Wingdings"/>
              <a:ea typeface="Calibri"/>
              <a:cs typeface="Wingdings"/>
            </a:endParaRPr>
          </a:p>
        </p:txBody>
      </p:sp>
      <p:sp>
        <p:nvSpPr>
          <p:cNvPr id="8" name="Объект 1"/>
          <p:cNvSpPr txBox="1">
            <a:spLocks/>
          </p:cNvSpPr>
          <p:nvPr/>
        </p:nvSpPr>
        <p:spPr>
          <a:xfrm>
            <a:off x="5182742" y="1661051"/>
            <a:ext cx="3581428" cy="48782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  <a:tabLst>
                <a:tab pos="-3239770" algn="l"/>
              </a:tabLst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ea typeface="Times New Roman"/>
              </a:rPr>
              <a:t>Пострадавшие, находясь под воздействием психотравмирующей ситуации, часто оказываются в состоянии острой стрессовой реакции </a:t>
            </a:r>
          </a:p>
          <a:p>
            <a:pPr marL="0" indent="0" algn="r">
              <a:buFont typeface="Wingdings 2" pitchFamily="18" charset="2"/>
              <a:buNone/>
              <a:tabLst>
                <a:tab pos="-3239770" algn="l"/>
              </a:tabLst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Разнородность психических проявлений у пострадавших, которая может быть обусловлена как воздействием травмирующего фактора, так проблемами, имевшимися до возникновения чрезвычайной ситуации. </a:t>
            </a:r>
          </a:p>
          <a:p>
            <a:pPr marL="342900" indent="-342900" algn="just">
              <a:lnSpc>
                <a:spcPct val="115000"/>
              </a:lnSpc>
              <a:buFont typeface="Wingdings"/>
              <a:buChar char=""/>
              <a:tabLst>
                <a:tab pos="-3239770" algn="l"/>
              </a:tabLst>
            </a:pPr>
            <a:endParaRPr lang="ru-RU" sz="1800" dirty="0">
              <a:latin typeface="Wingdings"/>
              <a:ea typeface="Calibri"/>
              <a:cs typeface="Wingdings"/>
            </a:endParaRPr>
          </a:p>
        </p:txBody>
      </p:sp>
      <p:grpSp>
        <p:nvGrpSpPr>
          <p:cNvPr id="7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12" name="Рисунок 11" descr="Логотип cop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\\Oldi3\рабочие фотоматериалы\фото с ЧС\Взрыв в политех.колледже Керчь 17.10-24.10.2018\fc2c407b9d624ae3d8f5c2deac334e7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16832"/>
            <a:ext cx="4931223" cy="356999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25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47251" y="548680"/>
            <a:ext cx="6781800" cy="576064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Специфика оказания ЭПП</a:t>
            </a:r>
          </a:p>
        </p:txBody>
      </p:sp>
      <p:sp>
        <p:nvSpPr>
          <p:cNvPr id="6" name="Объект 1"/>
          <p:cNvSpPr txBox="1">
            <a:spLocks/>
          </p:cNvSpPr>
          <p:nvPr/>
        </p:nvSpPr>
        <p:spPr>
          <a:xfrm>
            <a:off x="184424" y="1340768"/>
            <a:ext cx="2267744" cy="47525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C66951"/>
              </a:buClr>
              <a:buFont typeface="Wingdings 2" pitchFamily="18" charset="2"/>
              <a:buNone/>
              <a:tabLst>
                <a:tab pos="-3239770" algn="l"/>
              </a:tabLst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ea typeface="Calibri"/>
                <a:cs typeface="Wingdings"/>
              </a:rPr>
              <a:t>Работа с группами пострадавших. Психологам в очаге ЧС приходится работать со стихийно организованными группами, созданными самой драматической ситуацией катастрофы. </a:t>
            </a:r>
          </a:p>
          <a:p>
            <a:endParaRPr lang="ru-RU" dirty="0"/>
          </a:p>
        </p:txBody>
      </p:sp>
      <p:grpSp>
        <p:nvGrpSpPr>
          <p:cNvPr id="7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11" name="Рисунок 10" descr="Логотип cop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\\Oldi3\рабочие фотоматериалы\фото с ЧС\Взрыв в политех.колледже Керчь 17.10-24.10.2018\5bc9f495c59bf8.22553957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688" y="1340768"/>
            <a:ext cx="6552728" cy="443389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4483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75332" y="502108"/>
            <a:ext cx="6781800" cy="526133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Специфика оказания ЭПП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580112" y="1340768"/>
            <a:ext cx="3056116" cy="4950289"/>
          </a:xfrm>
        </p:spPr>
        <p:txBody>
          <a:bodyPr>
            <a:normAutofit/>
          </a:bodyPr>
          <a:lstStyle/>
          <a:p>
            <a:pPr marL="0" lvl="0" indent="0" algn="r">
              <a:spcAft>
                <a:spcPts val="0"/>
              </a:spcAft>
              <a:buNone/>
              <a:tabLst>
                <a:tab pos="-3239770" algn="l"/>
              </a:tabLst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Работа с людьми различного социального статуса и уровня образования. В том числе, работа с пострадавшими, которые в повседневной жизни, скорее всего никогда бы не обратились за психологической помощью</a:t>
            </a:r>
            <a:r>
              <a:rPr lang="ru-RU" sz="20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-3239770" algn="l"/>
              </a:tabLst>
            </a:pPr>
            <a:endParaRPr lang="ru-RU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9" name="Рисунок 8" descr="Логотип cop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\\Oldi3\рабочие фотоматериалы\фото с ЧС\ДТП Белая Калитва 31.01.2018\ФОТО ДТП Белая Калитва 31.01.2018\IMG-20180201-WA00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28" y="3918985"/>
            <a:ext cx="3243467" cy="244350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\\Oldi3\рабочие фотоматериалы\фото с ЧС\ДТП Белая Калитва 31.01.2018\ФОТО ДТП Белая Калитва 31.01.2018\IMG-20180201-WA001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9"/>
          <a:stretch/>
        </p:blipFill>
        <p:spPr bwMode="auto">
          <a:xfrm>
            <a:off x="521448" y="1151022"/>
            <a:ext cx="3228847" cy="274168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328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20477" y="382587"/>
            <a:ext cx="6781800" cy="632891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Специфика оказания ЭПП</a:t>
            </a:r>
          </a:p>
        </p:txBody>
      </p:sp>
      <p:sp>
        <p:nvSpPr>
          <p:cNvPr id="5" name="Объект 1"/>
          <p:cNvSpPr txBox="1">
            <a:spLocks/>
          </p:cNvSpPr>
          <p:nvPr/>
        </p:nvSpPr>
        <p:spPr>
          <a:xfrm>
            <a:off x="4537521" y="1340768"/>
            <a:ext cx="4335017" cy="1655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C66951"/>
              </a:buClr>
              <a:buFont typeface="Wingdings 2" pitchFamily="18" charset="2"/>
              <a:buNone/>
              <a:tabLst>
                <a:tab pos="-3239770" algn="l"/>
              </a:tabLs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Сконцентрированность в одном месте большого числа людей, нуждающихся в психологической помощи.</a:t>
            </a:r>
          </a:p>
          <a:p>
            <a:pPr marL="0" indent="0" algn="just">
              <a:buClr>
                <a:srgbClr val="C66951"/>
              </a:buClr>
              <a:buFont typeface="Wingdings 2" pitchFamily="18" charset="2"/>
              <a:buNone/>
              <a:tabLst>
                <a:tab pos="-3239770" algn="l"/>
              </a:tabLst>
            </a:pPr>
            <a:endParaRPr lang="ru-RU" dirty="0"/>
          </a:p>
        </p:txBody>
      </p:sp>
      <p:grpSp>
        <p:nvGrpSpPr>
          <p:cNvPr id="7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11" name="Рисунок 10" descr="Логотип cop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79603" y="1568459"/>
            <a:ext cx="408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Непривычные для работы специалиста-психолога условия.</a:t>
            </a:r>
          </a:p>
        </p:txBody>
      </p:sp>
      <p:pic>
        <p:nvPicPr>
          <p:cNvPr id="4098" name="Picture 2" descr="\\Oldi3\рабочие фотоматериалы\фото с ЧС\Взрыв бытового газа Ростов-на-Дону 17.01.2018\Бцн43цны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135" y="2992180"/>
            <a:ext cx="4228186" cy="295279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\\Oldi3\рабочие фотоматериалы\фото с ЧС\ДТП Белореченск июль 06-09.07.2018\GMVJ546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57" b="26104"/>
          <a:stretch/>
        </p:blipFill>
        <p:spPr bwMode="auto">
          <a:xfrm>
            <a:off x="203031" y="2992180"/>
            <a:ext cx="4239344" cy="295279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633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548680"/>
            <a:ext cx="6781800" cy="798984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Участки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работы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988840"/>
            <a:ext cx="7543800" cy="3886200"/>
          </a:xfrm>
        </p:spPr>
        <p:txBody>
          <a:bodyPr>
            <a:normAutofit lnSpcReduction="10000"/>
          </a:bodyPr>
          <a:lstStyle/>
          <a:p>
            <a:pPr marL="0" lvl="0" indent="0" algn="just">
              <a:spcAft>
                <a:spcPts val="0"/>
              </a:spcAft>
              <a:buNone/>
              <a:tabLst>
                <a:tab pos="-3239770" algn="l"/>
              </a:tabLs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Сопровождение массовых мероприятий;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Aft>
                <a:spcPts val="0"/>
              </a:spcAft>
              <a:buNone/>
              <a:tabLst>
                <a:tab pos="-3239770" algn="l"/>
              </a:tabLs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итуация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массового скопления людей;</a:t>
            </a:r>
          </a:p>
          <a:p>
            <a:pPr marL="0" lvl="0" indent="0" algn="just">
              <a:spcAft>
                <a:spcPts val="0"/>
              </a:spcAft>
              <a:buNone/>
              <a:tabLst>
                <a:tab pos="-3239770" algn="l"/>
              </a:tabLs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Процедура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опознания;</a:t>
            </a:r>
          </a:p>
          <a:p>
            <a:pPr marL="0" lvl="0" indent="0" algn="just">
              <a:spcAft>
                <a:spcPts val="0"/>
              </a:spcAft>
              <a:buNone/>
              <a:tabLst>
                <a:tab pos="-3239770" algn="l"/>
              </a:tabLs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Эвакуация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пострадавшего населения;</a:t>
            </a:r>
          </a:p>
          <a:p>
            <a:pPr marL="0" lvl="0" indent="0" algn="just">
              <a:spcAft>
                <a:spcPts val="0"/>
              </a:spcAft>
              <a:buNone/>
              <a:tabLst>
                <a:tab pos="-3239770" algn="l"/>
              </a:tabLs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Размещение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ПВР пострадавшего населения;</a:t>
            </a:r>
          </a:p>
          <a:p>
            <a:pPr marL="0" lvl="0" indent="0" algn="just">
              <a:spcAft>
                <a:spcPts val="0"/>
              </a:spcAft>
              <a:buNone/>
              <a:tabLst>
                <a:tab pos="-3239770" algn="l"/>
              </a:tabLs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Оказание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ЭПП родственникам пострадавших, чья судьба неизвестна;</a:t>
            </a: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-3239770" algn="l"/>
              </a:tabLst>
            </a:pP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-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Р</a:t>
            </a: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абота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телефона «Горячая линия».</a:t>
            </a:r>
          </a:p>
          <a:p>
            <a:pPr marL="45720" indent="0">
              <a:buNone/>
            </a:pPr>
            <a:endParaRPr lang="ru-RU" dirty="0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8" name="Рисунок 7" descr="Логотип cop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1063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3840" y="384175"/>
            <a:ext cx="7920880" cy="108012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Организационно-подготовительный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этап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785540"/>
            <a:ext cx="4320480" cy="3897283"/>
          </a:xfrm>
        </p:spPr>
        <p:txBody>
          <a:bodyPr>
            <a:normAutofit/>
          </a:bodyPr>
          <a:lstStyle/>
          <a:p>
            <a:pPr marL="45720" indent="0" algn="ctr"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" indent="0" algn="ctr">
              <a:spcBef>
                <a:spcPts val="0"/>
              </a:spcBef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spcBef>
                <a:spcPts val="0"/>
              </a:spcBef>
              <a:buNone/>
            </a:pPr>
            <a:r>
              <a:rPr lang="ru-RU" b="1" dirty="0" smtClean="0">
                <a:latin typeface="Times New Roman"/>
                <a:ea typeface="Times New Roman"/>
              </a:rPr>
              <a:t>Организация </a:t>
            </a:r>
            <a:r>
              <a:rPr lang="ru-RU" b="1" dirty="0">
                <a:latin typeface="Times New Roman"/>
                <a:ea typeface="Times New Roman"/>
              </a:rPr>
              <a:t>взаимодействия со </a:t>
            </a:r>
            <a:r>
              <a:rPr lang="ru-RU" b="1" dirty="0" smtClean="0">
                <a:latin typeface="Times New Roman"/>
                <a:ea typeface="Times New Roman"/>
              </a:rPr>
              <a:t>службами, сбор </a:t>
            </a:r>
            <a:r>
              <a:rPr lang="ru-RU" b="1" dirty="0">
                <a:latin typeface="Times New Roman"/>
                <a:ea typeface="Times New Roman"/>
              </a:rPr>
              <a:t>информации, организация работы психологов, входящих в состав оперативной </a:t>
            </a:r>
            <a:r>
              <a:rPr lang="ru-RU" b="1" dirty="0" smtClean="0">
                <a:latin typeface="Times New Roman"/>
                <a:ea typeface="Times New Roman"/>
              </a:rPr>
              <a:t>группы.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064" y="0"/>
            <a:ext cx="76835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\\Oldi3\рабочие фотоматериалы\ОЭР мероприятия\jcfMXoAgCX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1200" y="1326852"/>
            <a:ext cx="2802864" cy="210214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\\Oldi3\рабочие фотоматериалы\2018\Тренировка 17.04.2018\IMG_950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48" t="31980" b="22708"/>
          <a:stretch/>
        </p:blipFill>
        <p:spPr bwMode="auto">
          <a:xfrm>
            <a:off x="5571200" y="3717032"/>
            <a:ext cx="2802864" cy="233402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50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382587"/>
            <a:ext cx="6781800" cy="58296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Основной</a:t>
            </a: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этап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16562" y="1700808"/>
            <a:ext cx="4355976" cy="4193434"/>
          </a:xfrm>
        </p:spPr>
        <p:txBody>
          <a:bodyPr>
            <a:normAutofit/>
          </a:bodyPr>
          <a:lstStyle/>
          <a:p>
            <a:pPr marL="45720" indent="0" algn="ctr"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pPr marL="45720" indent="0" algn="ctr">
              <a:spcBef>
                <a:spcPts val="0"/>
              </a:spcBef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spcBef>
                <a:spcPts val="0"/>
              </a:spcBef>
              <a:buNone/>
            </a:pPr>
            <a:r>
              <a:rPr lang="ru-RU" b="1" dirty="0" smtClean="0">
                <a:latin typeface="Times New Roman"/>
                <a:ea typeface="Times New Roman"/>
              </a:rPr>
              <a:t>Психологическая </a:t>
            </a:r>
            <a:r>
              <a:rPr lang="ru-RU" b="1" dirty="0">
                <a:latin typeface="Times New Roman"/>
                <a:ea typeface="Times New Roman"/>
              </a:rPr>
              <a:t>помощь пострадавшим, участие в организации обеспечения минимальных условий жизнедеятельности пострадавших</a:t>
            </a:r>
            <a:r>
              <a:rPr lang="ru-RU" sz="2800" b="1" dirty="0">
                <a:latin typeface="Times New Roman"/>
                <a:ea typeface="Times New Roman"/>
              </a:rPr>
              <a:t>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\\srv04\сервер\ЮЖНЫЙ ФИЛИАЛ РАБОЧИЕ ФОТОМАТЕРИАЛЫ\Новомихайловка\IMG_47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62" y="4149081"/>
            <a:ext cx="3182944" cy="223224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10" name="Рисунок 9" descr="Логотип copy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\\Oldi3\рабочие фотоматериалы\фото с ЧС\Фото пожар 21.08.17\IMG_607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2" t="6201" r="29870" b="22009"/>
          <a:stretch/>
        </p:blipFill>
        <p:spPr bwMode="auto">
          <a:xfrm>
            <a:off x="673630" y="1412776"/>
            <a:ext cx="3194776" cy="259228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950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51720" y="401687"/>
            <a:ext cx="5178152" cy="726976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Завершающий</a:t>
            </a: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этап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1" y="1628800"/>
            <a:ext cx="3960439" cy="3600400"/>
          </a:xfrm>
        </p:spPr>
        <p:txBody>
          <a:bodyPr>
            <a:normAutofit/>
          </a:bodyPr>
          <a:lstStyle/>
          <a:p>
            <a:pPr indent="0" algn="ctr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/>
              </a:rPr>
              <a:t>Цель: </a:t>
            </a:r>
          </a:p>
          <a:p>
            <a:pPr marL="45720" indent="0" algn="ctr">
              <a:buNone/>
            </a:pPr>
            <a:r>
              <a:rPr lang="ru-RU" sz="2000" b="1" dirty="0" smtClean="0">
                <a:latin typeface="Times New Roman"/>
                <a:ea typeface="Times New Roman"/>
              </a:rPr>
              <a:t>Обобщение </a:t>
            </a:r>
            <a:r>
              <a:rPr lang="ru-RU" sz="2000" b="1" dirty="0">
                <a:latin typeface="Times New Roman"/>
                <a:ea typeface="Times New Roman"/>
              </a:rPr>
              <a:t>и анализ информации, составление психологического прогноза ситуации. Убытие психологов из зоны ЧС.</a:t>
            </a:r>
          </a:p>
        </p:txBody>
      </p: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10" name="Рисунок 9" descr="Логотип cop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\\Oldi3\рабочие фотоматериалы\фото с ЧС\ЧС Крушение сочи\IMG_20161225_23384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5" t="11365" b="22153"/>
          <a:stretch/>
        </p:blipFill>
        <p:spPr bwMode="auto">
          <a:xfrm>
            <a:off x="4687384" y="1252094"/>
            <a:ext cx="3782395" cy="23929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Kubekina\Desktop\wCF0kt5gkJ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" t="-19459" r="-426" b="19459"/>
          <a:stretch/>
        </p:blipFill>
        <p:spPr bwMode="auto">
          <a:xfrm>
            <a:off x="4703514" y="3174123"/>
            <a:ext cx="3782395" cy="283562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023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513458" y="5855521"/>
            <a:ext cx="8359080" cy="864096"/>
          </a:xfrm>
        </p:spPr>
        <p:txBody>
          <a:bodyPr>
            <a:normAutofit fontScale="55000" lnSpcReduction="20000"/>
          </a:bodyPr>
          <a:lstStyle/>
          <a:p>
            <a:pPr marL="45720" indent="0" algn="ctr">
              <a:buNone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  <a:p>
            <a:pPr marL="45720" indent="0" algn="ctr"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  <a:p>
            <a:pPr marL="45720" indent="0" algn="ctr">
              <a:buNone/>
            </a:pPr>
            <a:r>
              <a:rPr lang="ru-RU" sz="38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27 декабря 1990 года официальная дата создания МЧС </a:t>
            </a:r>
            <a:endParaRPr lang="ru-RU" sz="3800" b="1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5" b="4625"/>
          <a:stretch/>
        </p:blipFill>
        <p:spPr bwMode="auto">
          <a:xfrm>
            <a:off x="348859" y="552921"/>
            <a:ext cx="3215030" cy="226943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10" name="Рисунок 9" descr="Логотип copy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sm-news.ru/upload/resize_cache/iblock/694/510_360_2/694a2dfb354279278bed6860d089d0c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470" y="552055"/>
            <a:ext cx="3216257" cy="2270299"/>
          </a:xfrm>
          <a:prstGeom prst="rect">
            <a:avLst/>
          </a:prstGeom>
          <a:noFill/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1902" y="2835908"/>
            <a:ext cx="3424305" cy="584775"/>
          </a:xfrm>
          <a:prstGeom prst="rect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Сергей Кужугетович Шойгу</a:t>
            </a:r>
          </a:p>
          <a:p>
            <a:pPr algn="ctr"/>
            <a:r>
              <a:rPr lang="ru-RU" sz="1600" dirty="0" smtClean="0"/>
              <a:t>20 </a:t>
            </a:r>
            <a:r>
              <a:rPr lang="ru-RU" sz="1600" dirty="0"/>
              <a:t>января 1994 — 11 мая 2012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292080" y="2822354"/>
            <a:ext cx="3396731" cy="584775"/>
          </a:xfrm>
          <a:prstGeom prst="rect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Владимир Андреевич Пучков</a:t>
            </a:r>
          </a:p>
          <a:p>
            <a:pPr algn="ctr"/>
            <a:r>
              <a:rPr lang="ru-RU" sz="1600" dirty="0" smtClean="0"/>
              <a:t>21 </a:t>
            </a:r>
            <a:r>
              <a:rPr lang="ru-RU" sz="1600" dirty="0"/>
              <a:t>мая 2012 </a:t>
            </a:r>
            <a:r>
              <a:rPr lang="ru-RU" sz="1600" dirty="0" smtClean="0"/>
              <a:t>— </a:t>
            </a:r>
            <a:r>
              <a:rPr lang="ru-RU" sz="1600" dirty="0"/>
              <a:t>18 мая 2018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589671" y="5589240"/>
            <a:ext cx="3960440" cy="584775"/>
          </a:xfrm>
          <a:prstGeom prst="rect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Евгений Николаевич Зиничев</a:t>
            </a:r>
          </a:p>
          <a:p>
            <a:pPr algn="ctr"/>
            <a:r>
              <a:rPr lang="ru-RU" sz="1600" dirty="0" smtClean="0"/>
              <a:t>18 </a:t>
            </a:r>
            <a:r>
              <a:rPr lang="ru-RU" sz="1600" dirty="0"/>
              <a:t>мая 2018 </a:t>
            </a:r>
            <a:r>
              <a:rPr lang="ru-RU" sz="1600" dirty="0" smtClean="0"/>
              <a:t>—</a:t>
            </a:r>
            <a:r>
              <a:rPr lang="ru-RU" sz="1600" dirty="0"/>
              <a:t> </a:t>
            </a:r>
            <a:r>
              <a:rPr lang="ru-RU" sz="1600" dirty="0" smtClean="0"/>
              <a:t>по настоящее время</a:t>
            </a:r>
            <a:endParaRPr lang="ru-RU" sz="1600" dirty="0"/>
          </a:p>
        </p:txBody>
      </p:sp>
      <p:pic>
        <p:nvPicPr>
          <p:cNvPr id="15" name="Picture 2" descr="C:\Users\Kubekina\Desktop\maxresdefault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9" t="8883" r="17010" b="9940"/>
          <a:stretch/>
        </p:blipFill>
        <p:spPr bwMode="auto">
          <a:xfrm>
            <a:off x="3000570" y="3439390"/>
            <a:ext cx="3204924" cy="2115035"/>
          </a:xfrm>
          <a:prstGeom prst="rect">
            <a:avLst/>
          </a:prstGeom>
          <a:noFill/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Kubekina\Desktop\Bolshaya_emblema_MChS_Rossi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83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050177"/>
            <a:ext cx="1355525" cy="1851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765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80570" y="1285574"/>
            <a:ext cx="6781800" cy="369572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Формы</a:t>
            </a: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психологической работы при 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ЧС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grpSp>
        <p:nvGrpSpPr>
          <p:cNvPr id="7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11" name="Рисунок 10" descr="Логотип cop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-200530" y="1667409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Индивидуальная                                    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психологическая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помощь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371470" y="18022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Групповая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психологическая помощь</a:t>
            </a:r>
          </a:p>
        </p:txBody>
      </p:sp>
      <p:pic>
        <p:nvPicPr>
          <p:cNvPr id="8194" name="Picture 2" descr="\\Oldi3\рабочие фотоматериалы\фото с ЧС\Пожар Ростов-на-Дону 19.06.2018\IMG_520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73" b="9397"/>
          <a:stretch/>
        </p:blipFill>
        <p:spPr bwMode="auto">
          <a:xfrm>
            <a:off x="5189614" y="3027377"/>
            <a:ext cx="2935712" cy="2848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\\Oldi3\рабочие фотоматериалы\фото с ЧС\Новочеркасск\DSCF789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8" t="13795" r="8221" b="10525"/>
          <a:stretch/>
        </p:blipFill>
        <p:spPr bwMode="auto">
          <a:xfrm>
            <a:off x="530990" y="3027377"/>
            <a:ext cx="3108960" cy="272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64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98832" y="116632"/>
            <a:ext cx="7533607" cy="160020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Формы психологической 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работы </a:t>
            </a: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при 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ЧС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5084" y="2276872"/>
            <a:ext cx="4335017" cy="1061857"/>
          </a:xfrm>
        </p:spPr>
        <p:txBody>
          <a:bodyPr>
            <a:normAutofit/>
          </a:bodyPr>
          <a:lstStyle/>
          <a:p>
            <a:pPr marL="45720" indent="0" algn="ctr">
              <a:buClr>
                <a:srgbClr val="C66951"/>
              </a:buCl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Информационно-психологическая поддержка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3" descr="\\srv04\сервер\ЮЖНЫЙ ФИЛИАЛ РАБОЧИЕ ФОТОМАТЕРИАЛЫ\ЧС Волгоград декабрь 2015\Волгоград 2015\IMG_20151222_1603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101" y="3433763"/>
            <a:ext cx="4327729" cy="31268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\\srv04\сервер\ОЭР\DSC_024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96"/>
          <a:stretch/>
        </p:blipFill>
        <p:spPr bwMode="auto">
          <a:xfrm>
            <a:off x="270472" y="3433764"/>
            <a:ext cx="4119261" cy="31268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10" name="Рисунок 9" descr="Логотип copy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893366" y="2470888"/>
            <a:ext cx="4069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Сопровождение массовых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50499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188640"/>
            <a:ext cx="7472883" cy="160020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Основные участки работы психологов РСЧС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09889" y="1484784"/>
            <a:ext cx="8407893" cy="2942999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/>
              <a:t>-</a:t>
            </a:r>
            <a:r>
              <a:rPr lang="ru-RU" sz="2800" dirty="0" smtClean="0"/>
              <a:t> </a:t>
            </a:r>
            <a:r>
              <a:rPr lang="ru-RU" sz="2800" dirty="0" smtClean="0"/>
              <a:t>Пункты </a:t>
            </a:r>
            <a:r>
              <a:rPr lang="ru-RU" sz="2800" dirty="0" smtClean="0"/>
              <a:t>временного размещения </a:t>
            </a:r>
          </a:p>
          <a:p>
            <a:pPr marL="45720" indent="0">
              <a:buNone/>
            </a:pPr>
            <a:r>
              <a:rPr lang="ru-RU" sz="2800" dirty="0" smtClean="0"/>
              <a:t>- Телефон </a:t>
            </a:r>
            <a:r>
              <a:rPr lang="ru-RU" sz="2800" dirty="0" smtClean="0"/>
              <a:t>«Горячая линия»</a:t>
            </a:r>
          </a:p>
          <a:p>
            <a:pPr marL="45720" indent="0">
              <a:buNone/>
            </a:pPr>
            <a:r>
              <a:rPr lang="ru-RU" sz="2800" dirty="0"/>
              <a:t>-</a:t>
            </a:r>
            <a:r>
              <a:rPr lang="ru-RU" sz="2800" dirty="0" smtClean="0"/>
              <a:t> Пролонгированная </a:t>
            </a:r>
            <a:r>
              <a:rPr lang="ru-RU" sz="2800" dirty="0"/>
              <a:t>психологическая помощь </a:t>
            </a:r>
          </a:p>
        </p:txBody>
      </p:sp>
      <p:grpSp>
        <p:nvGrpSpPr>
          <p:cNvPr id="7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12" name="Рисунок 11" descr="Логотип cop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745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700808"/>
            <a:ext cx="7543800" cy="3886200"/>
          </a:xfrm>
        </p:spPr>
        <p:txBody>
          <a:bodyPr/>
          <a:lstStyle/>
          <a:p>
            <a:pPr indent="0" algn="just">
              <a:spcAft>
                <a:spcPts val="0"/>
              </a:spcAft>
              <a:buNone/>
              <a:tabLst>
                <a:tab pos="828675" algn="l"/>
              </a:tabLst>
            </a:pPr>
            <a:r>
              <a:rPr lang="ru-RU" sz="2400" b="1" dirty="0">
                <a:latin typeface="Times New Roman"/>
              </a:rPr>
              <a:t>Пролонгированная психологическая помощь</a:t>
            </a:r>
            <a:r>
              <a:rPr lang="ru-RU" sz="2400" dirty="0">
                <a:latin typeface="Times New Roman"/>
              </a:rPr>
              <a:t> </a:t>
            </a:r>
            <a:r>
              <a:rPr lang="ru-RU" sz="2400" b="1" dirty="0">
                <a:latin typeface="Times New Roman"/>
              </a:rPr>
              <a:t>–</a:t>
            </a:r>
            <a:r>
              <a:rPr lang="ru-RU" sz="2400" dirty="0">
                <a:latin typeface="Times New Roman"/>
              </a:rPr>
              <a:t> комплекс мероприятий по психологической реабилитации пострадавших, а также родственников и близких погибших и пострадавших в ЧС и при пожарах, осуществляемый специалистами психологической службы субъектов Российской Федерации после завершения работ по оказанию экстренной психологической помощи.</a:t>
            </a:r>
            <a:endParaRPr lang="ru-RU" sz="2400" dirty="0"/>
          </a:p>
          <a:p>
            <a:pPr marL="45720" indent="0">
              <a:buNone/>
            </a:pPr>
            <a:endParaRPr lang="ru-RU" dirty="0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8" name="Рисунок 7" descr="Логотип cop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133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908720"/>
            <a:ext cx="7684914" cy="864096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Общие требования к поведению </a:t>
            </a: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психолога</a:t>
            </a: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в условиях ЧС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51705" y="1412776"/>
            <a:ext cx="8407893" cy="49502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- Внешний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вид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- Убедительность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- Речь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- Запрет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на посторонние телефонные   разговоры, обсуждение оперативной  обстановки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Скоординированность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действий психологов 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8" name="Рисунок 7" descr="Логотип cop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96328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382587"/>
            <a:ext cx="6781800" cy="958181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Этические принципы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844824"/>
            <a:ext cx="7543800" cy="3886200"/>
          </a:xfrm>
        </p:spPr>
        <p:txBody>
          <a:bodyPr>
            <a:normAutofit lnSpcReduction="10000"/>
          </a:bodyPr>
          <a:lstStyle/>
          <a:p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Принцип защиты интересов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клиента</a:t>
            </a: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 </a:t>
            </a:r>
          </a:p>
          <a:p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Принцип «не навреди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»</a:t>
            </a:r>
            <a:endParaRPr lang="ru-RU" sz="26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Принцип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добровольности</a:t>
            </a: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 </a:t>
            </a:r>
          </a:p>
          <a:p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Принцип доступности психологической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помощи</a:t>
            </a:r>
          </a:p>
          <a:p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Принцип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конфиденциальности</a:t>
            </a: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 </a:t>
            </a:r>
          </a:p>
          <a:p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Принцип профессиональной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мотивации</a:t>
            </a:r>
            <a:endParaRPr lang="ru-RU" sz="2600" dirty="0">
              <a:solidFill>
                <a:schemeClr val="tx2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Принцип профессиональной компетентности </a:t>
            </a:r>
            <a:endParaRPr lang="ru-RU" sz="2600" b="1" dirty="0" smtClean="0">
              <a:solidFill>
                <a:schemeClr val="tx2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Принцип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безоценочности</a:t>
            </a:r>
            <a:endParaRPr lang="ru-RU" sz="26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8" name="Рисунок 7" descr="Логотип cop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0237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87624" y="3717032"/>
            <a:ext cx="6468616" cy="1828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 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10" name="Рисунок 9" descr="Логотип cop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964" y="444207"/>
            <a:ext cx="2430323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147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391790" y="1616971"/>
            <a:ext cx="8363272" cy="3633584"/>
          </a:xfrm>
        </p:spPr>
        <p:txBody>
          <a:bodyPr>
            <a:normAutofit/>
          </a:bodyPr>
          <a:lstStyle/>
          <a:p>
            <a:pPr indent="0" algn="just">
              <a:lnSpc>
                <a:spcPct val="11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РСЧС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 – это единая государственная система предупреждения и ликвидации ЧС, предназначенная для защиты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населения и территорий от ЧС различного характера. Объединяет органы управления, силы и средства федеральных органов исполнительной власти, органов исполнительной власти субъектов Российской Федерации, органов местного самоуправления, организаций (в том числе частных).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9" name="Рисунок 8" descr="Логотип cop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140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476410" y="908720"/>
            <a:ext cx="8280920" cy="5256584"/>
          </a:xfrm>
        </p:spPr>
        <p:txBody>
          <a:bodyPr>
            <a:normAutofit fontScale="25000" lnSpcReduction="20000"/>
          </a:bodyPr>
          <a:lstStyle/>
          <a:p>
            <a:r>
              <a:rPr lang="ru-RU" sz="72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Постановление Правительства РФ от 30 декабря 2003 г. № 794 «О единой государственной системе предупреждения и ликвидации </a:t>
            </a:r>
            <a:r>
              <a:rPr lang="ru-RU" sz="72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чрезвычайных </a:t>
            </a:r>
            <a:r>
              <a:rPr lang="ru-RU" sz="72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ситуаций</a:t>
            </a:r>
            <a:r>
              <a:rPr lang="ru-RU" sz="72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»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. </a:t>
            </a:r>
          </a:p>
          <a:p>
            <a:endParaRPr lang="ru-RU" sz="7200" dirty="0" smtClean="0">
              <a:solidFill>
                <a:schemeClr val="tx2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r>
              <a:rPr lang="ru-RU" sz="72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Межведомственная </a:t>
            </a:r>
            <a:r>
              <a:rPr lang="ru-RU" sz="72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инструкция «О Порядке оказания экстренной психологической помощи пострадавшему населению в зонах чрезвычайных ситуаций и при пожарах» Утверждена Правительственной комиссией от 19.12.2012 г.</a:t>
            </a:r>
          </a:p>
          <a:p>
            <a:pPr marL="45720" indent="0">
              <a:buNone/>
            </a:pPr>
            <a:endParaRPr lang="ru-RU" sz="7200" b="1" dirty="0">
              <a:solidFill>
                <a:schemeClr val="tx2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r>
              <a:rPr lang="ru-RU" sz="72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В состав РСЧС входит около 20 </a:t>
            </a:r>
            <a:r>
              <a:rPr lang="ru-RU" sz="72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ведомств:</a:t>
            </a:r>
          </a:p>
          <a:p>
            <a:pPr marL="0" indent="0">
              <a:buNone/>
            </a:pPr>
            <a:r>
              <a:rPr lang="ru-RU" sz="7200" dirty="0">
                <a:solidFill>
                  <a:schemeClr val="tx2">
                    <a:lumMod val="75000"/>
                  </a:schemeClr>
                </a:solidFill>
                <a:ea typeface="Times New Roman"/>
              </a:rPr>
              <a:t>МВД России 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, МЧС России, Минобороны России, Минздрав России, Минтруд России, Минобрнауки России, Минприроды, </a:t>
            </a:r>
            <a:r>
              <a:rPr lang="ru-RU" sz="7200" dirty="0" err="1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Минпромторг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, Минтранс, </a:t>
            </a:r>
            <a:r>
              <a:rPr lang="ru-RU" sz="7200" dirty="0" err="1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Минкомсвязь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 , Минсельхоз , Минэкономразвития, Минстрой России, </a:t>
            </a:r>
            <a:r>
              <a:rPr lang="ru-RU" sz="7200" dirty="0" err="1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Госкорпорация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 </a:t>
            </a:r>
            <a:r>
              <a:rPr lang="ru-RU" sz="7200" dirty="0">
                <a:solidFill>
                  <a:schemeClr val="tx2">
                    <a:lumMod val="75000"/>
                  </a:schemeClr>
                </a:solidFill>
                <a:ea typeface="Times New Roman"/>
              </a:rPr>
              <a:t>«</a:t>
            </a:r>
            <a:r>
              <a:rPr lang="ru-RU" sz="7200" dirty="0" err="1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Росатом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», Минэнерго </a:t>
            </a:r>
            <a:r>
              <a:rPr lang="ru-RU" sz="7200" dirty="0">
                <a:solidFill>
                  <a:schemeClr val="tx2">
                    <a:lumMod val="75000"/>
                  </a:schemeClr>
                </a:solidFill>
                <a:ea typeface="Times New Roman"/>
              </a:rPr>
              <a:t>России 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, Роспотребнадзор, </a:t>
            </a:r>
            <a:r>
              <a:rPr lang="ru-RU" sz="7200" dirty="0" err="1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Ростехнадзор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, </a:t>
            </a:r>
            <a:r>
              <a:rPr lang="ru-RU" sz="7200" dirty="0" err="1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Госкорпорация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 </a:t>
            </a:r>
            <a:r>
              <a:rPr lang="ru-RU" sz="7200" dirty="0">
                <a:solidFill>
                  <a:schemeClr val="tx2">
                    <a:lumMod val="75000"/>
                  </a:schemeClr>
                </a:solidFill>
                <a:ea typeface="Times New Roman"/>
              </a:rPr>
              <a:t>«</a:t>
            </a:r>
            <a:r>
              <a:rPr lang="ru-RU" sz="7200" dirty="0" err="1">
                <a:solidFill>
                  <a:schemeClr val="tx2">
                    <a:lumMod val="75000"/>
                  </a:schemeClr>
                </a:solidFill>
                <a:ea typeface="Times New Roman"/>
              </a:rPr>
              <a:t>Роскосмос</a:t>
            </a:r>
            <a:r>
              <a:rPr lang="ru-RU" sz="7200" dirty="0">
                <a:solidFill>
                  <a:schemeClr val="tx2">
                    <a:lumMod val="75000"/>
                  </a:schemeClr>
                </a:solidFill>
                <a:ea typeface="Times New Roman"/>
              </a:rPr>
              <a:t>» 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, </a:t>
            </a:r>
            <a:r>
              <a:rPr lang="ru-RU" sz="7200" dirty="0" err="1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Росгвардия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, </a:t>
            </a:r>
            <a:r>
              <a:rPr lang="ru-RU" sz="7200" dirty="0" err="1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Росрезерв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ea typeface="Times New Roman"/>
              </a:rPr>
              <a:t>.</a:t>
            </a:r>
            <a:endParaRPr lang="ru-RU" sz="7200" dirty="0">
              <a:solidFill>
                <a:schemeClr val="tx2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sz="7200" b="1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r>
              <a:rPr lang="ru-RU" sz="72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РСЧС состоит из территориальных подсистем, имеет 5 уровней:</a:t>
            </a:r>
          </a:p>
          <a:p>
            <a:pPr marL="0" indent="0">
              <a:buNone/>
            </a:pP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- Федеральный</a:t>
            </a:r>
            <a:endParaRPr lang="ru-RU" sz="7200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- Межрегиональный</a:t>
            </a:r>
            <a:endParaRPr lang="ru-RU" sz="7200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- Региональный</a:t>
            </a:r>
            <a:endParaRPr lang="ru-RU" sz="7200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- Муниципальный</a:t>
            </a:r>
            <a:endParaRPr lang="ru-RU" sz="7200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- Объектовый </a:t>
            </a:r>
            <a:endParaRPr lang="ru-RU" sz="7200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pPr marL="45720" indent="0">
              <a:buNone/>
            </a:pPr>
            <a:endParaRPr lang="ru-RU" sz="7200" dirty="0" smtClean="0">
              <a:latin typeface="Times New Roman"/>
            </a:endParaRPr>
          </a:p>
          <a:p>
            <a:endParaRPr lang="ru-RU" dirty="0"/>
          </a:p>
        </p:txBody>
      </p: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9" name="Рисунок 8" descr="Логотип cop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3586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453839"/>
            <a:ext cx="7892927" cy="16002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Экстренная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психологическая помощь: </a:t>
            </a:r>
            <a:r>
              <a:rPr lang="ru-RU" sz="24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/>
            </a:r>
            <a:br>
              <a:rPr lang="ru-RU" sz="24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</a:b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предпосылки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, определения, задачи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34" y="2636912"/>
            <a:ext cx="2911676" cy="218375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5594" y="4946952"/>
            <a:ext cx="2915816" cy="646331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Землетрясение в Спитаке (респ. Армения)</a:t>
            </a:r>
            <a:endParaRPr lang="ru-RU" dirty="0"/>
          </a:p>
        </p:txBody>
      </p:sp>
      <p:pic>
        <p:nvPicPr>
          <p:cNvPr id="2054" name="Picture 6" descr="http://static1.repo.aif.ru/1/78/294371/c/d3610fe6472c8b4e9d219932c886358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901" y="2636913"/>
            <a:ext cx="2949794" cy="21837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70216" y="4946950"/>
            <a:ext cx="2949794" cy="646331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Авиакатастрофа АН-124 «Руслан» </a:t>
            </a:r>
            <a:endParaRPr lang="ru-RU" dirty="0"/>
          </a:p>
        </p:txBody>
      </p:sp>
      <p:pic>
        <p:nvPicPr>
          <p:cNvPr id="2058" name="Picture 10" descr="http://old.sakha.roskazna.ru/file/up/21/Image/06.07.07/Image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801" y="2636913"/>
            <a:ext cx="2872125" cy="21837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179801" y="4946951"/>
            <a:ext cx="2918568" cy="646331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Наводнение в г. Ленске </a:t>
            </a:r>
          </a:p>
          <a:p>
            <a:pPr algn="ctr"/>
            <a:r>
              <a:rPr lang="ru-RU" dirty="0" smtClean="0"/>
              <a:t>(респ. Саха (Якутия)</a:t>
            </a:r>
            <a:endParaRPr lang="ru-RU" dirty="0"/>
          </a:p>
        </p:txBody>
      </p:sp>
      <p:grpSp>
        <p:nvGrpSpPr>
          <p:cNvPr id="11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13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15" name="Рисунок 14" descr="Логотип copy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11857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026" y="116632"/>
            <a:ext cx="7648842" cy="1007641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Экстренная психологическая помощь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4467" y="1484784"/>
            <a:ext cx="79702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ЭПП -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система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мероприятий, направленных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на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оптимизацию актуального психического состояния пострадавших, а также родственников и близких погибших и пострадавших в условиях ЧС, снижение рисков возникновения массовых негативных психических реакций и профилактику отдаленных последствий, включающая в себя как отдельные специальные методы психологического воздействия, так и организацию особой среды, окружающей пострадавших, а также родственников и близких погибших и пострадавших в ЧС, в процессе ликвидации последствий ЧС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8" name="Рисунок 7" descr="Логотип cop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052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56922" cy="144016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Задачи психолога, работающего в режиме ЧС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47169" y="1844824"/>
            <a:ext cx="8407893" cy="4032448"/>
          </a:xfrm>
        </p:spPr>
        <p:txBody>
          <a:bodyPr>
            <a:normAutofit fontScale="77500" lnSpcReduction="20000"/>
          </a:bodyPr>
          <a:lstStyle/>
          <a:p>
            <a:pPr marL="0" lvl="0" indent="0" algn="just">
              <a:spcAft>
                <a:spcPts val="0"/>
              </a:spcAft>
              <a:buNone/>
              <a:tabLst>
                <a:tab pos="-3239770" algn="l"/>
              </a:tabLst>
            </a:pPr>
            <a:r>
              <a:rPr lang="ru-RU" sz="3100" dirty="0" smtClean="0">
                <a:latin typeface="Times New Roman"/>
                <a:cs typeface="Wingdings"/>
              </a:rPr>
              <a:t>- Снижение </a:t>
            </a:r>
            <a:r>
              <a:rPr lang="ru-RU" sz="3100" dirty="0">
                <a:latin typeface="Times New Roman"/>
                <a:cs typeface="Wingdings"/>
              </a:rPr>
              <a:t>интенсивности острых реакций на </a:t>
            </a:r>
            <a:r>
              <a:rPr lang="ru-RU" sz="3100" dirty="0" smtClean="0">
                <a:latin typeface="Times New Roman"/>
                <a:cs typeface="Wingdings"/>
              </a:rPr>
              <a:t>стресс, </a:t>
            </a:r>
            <a:r>
              <a:rPr lang="ru-RU" sz="3100" dirty="0">
                <a:latin typeface="Times New Roman"/>
                <a:cs typeface="Wingdings"/>
              </a:rPr>
              <a:t>оптимизация </a:t>
            </a:r>
            <a:r>
              <a:rPr lang="ru-RU" sz="3100" dirty="0" smtClean="0">
                <a:latin typeface="Times New Roman"/>
                <a:cs typeface="Wingdings"/>
              </a:rPr>
              <a:t>актуального </a:t>
            </a:r>
            <a:r>
              <a:rPr lang="ru-RU" sz="3100" dirty="0">
                <a:latin typeface="Times New Roman"/>
                <a:cs typeface="Wingdings"/>
              </a:rPr>
              <a:t>психического </a:t>
            </a:r>
            <a:r>
              <a:rPr lang="ru-RU" sz="3100" dirty="0" smtClean="0">
                <a:latin typeface="Times New Roman"/>
                <a:cs typeface="Wingdings"/>
              </a:rPr>
              <a:t>состояния у пострадавших, родственников </a:t>
            </a:r>
            <a:r>
              <a:rPr lang="ru-RU" sz="3100" dirty="0">
                <a:latin typeface="Times New Roman"/>
                <a:cs typeface="Wingdings"/>
              </a:rPr>
              <a:t>и близких погибших и пострадавших, </a:t>
            </a:r>
            <a:endParaRPr lang="ru-RU" sz="3100" dirty="0" smtClean="0">
              <a:latin typeface="Times New Roman"/>
              <a:cs typeface="Wingdings"/>
            </a:endParaRPr>
          </a:p>
          <a:p>
            <a:pPr marL="0" lvl="0" indent="0" algn="just">
              <a:spcAft>
                <a:spcPts val="0"/>
              </a:spcAft>
              <a:buNone/>
              <a:tabLst>
                <a:tab pos="-3239770" algn="l"/>
              </a:tabLst>
            </a:pPr>
            <a:r>
              <a:rPr lang="ru-RU" sz="3100" dirty="0" smtClean="0">
                <a:latin typeface="Times New Roman"/>
                <a:cs typeface="Wingdings"/>
              </a:rPr>
              <a:t>- Профилактика </a:t>
            </a:r>
            <a:r>
              <a:rPr lang="ru-RU" sz="3100" dirty="0">
                <a:latin typeface="Times New Roman"/>
                <a:cs typeface="Wingdings"/>
              </a:rPr>
              <a:t>возникновения у пострадавших отдаленных психических последствий в результате воздействия травмирующего события</a:t>
            </a:r>
            <a:r>
              <a:rPr lang="ru-RU" sz="3100" dirty="0" smtClean="0">
                <a:latin typeface="Times New Roman"/>
                <a:cs typeface="Wingdings"/>
              </a:rPr>
              <a:t>;</a:t>
            </a:r>
          </a:p>
          <a:p>
            <a:pPr marL="0" lvl="0" indent="0" algn="just">
              <a:spcAft>
                <a:spcPts val="0"/>
              </a:spcAft>
              <a:buNone/>
              <a:tabLst>
                <a:tab pos="-3239770" algn="l"/>
              </a:tabLst>
            </a:pPr>
            <a:r>
              <a:rPr lang="ru-RU" sz="3100" dirty="0" smtClean="0">
                <a:latin typeface="Times New Roman"/>
                <a:cs typeface="Wingdings"/>
              </a:rPr>
              <a:t>- Снижение </a:t>
            </a:r>
            <a:r>
              <a:rPr lang="ru-RU" sz="3100" dirty="0">
                <a:latin typeface="Times New Roman"/>
                <a:cs typeface="Wingdings"/>
              </a:rPr>
              <a:t>рисков возникновения массовых негативных психических реакций</a:t>
            </a:r>
            <a:r>
              <a:rPr lang="ru-RU" sz="3100" dirty="0" smtClean="0">
                <a:latin typeface="Times New Roman"/>
                <a:cs typeface="Wingdings"/>
              </a:rPr>
              <a:t>;</a:t>
            </a:r>
          </a:p>
          <a:p>
            <a:pPr marL="0" lvl="0" indent="0" algn="just">
              <a:spcAft>
                <a:spcPts val="0"/>
              </a:spcAft>
              <a:buNone/>
              <a:tabLst>
                <a:tab pos="-3239770" algn="l"/>
              </a:tabLst>
            </a:pPr>
            <a:r>
              <a:rPr lang="ru-RU" sz="3100" dirty="0" smtClean="0">
                <a:latin typeface="Times New Roman"/>
                <a:cs typeface="Wingdings"/>
              </a:rPr>
              <a:t>- </a:t>
            </a:r>
            <a:r>
              <a:rPr lang="ru-RU" sz="3100" dirty="0" smtClean="0">
                <a:latin typeface="Times New Roman"/>
                <a:cs typeface="Wingdings"/>
              </a:rPr>
              <a:t>Создание </a:t>
            </a:r>
            <a:r>
              <a:rPr lang="ru-RU" sz="3100" dirty="0">
                <a:latin typeface="Times New Roman"/>
                <a:cs typeface="Wingdings"/>
              </a:rPr>
              <a:t>психологической обстановки, обеспечивающей оптимальные условия для проведения аварийно-спасательных и других неотложных работ.</a:t>
            </a:r>
            <a:endParaRPr lang="ru-RU" sz="3100" dirty="0">
              <a:latin typeface="Wingdings"/>
              <a:cs typeface="Wingdings"/>
            </a:endParaRPr>
          </a:p>
          <a:p>
            <a:endParaRPr lang="ru-RU" dirty="0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8" name="Рисунок 7" descr="Логотип cop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0664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548680"/>
            <a:ext cx="7200800" cy="16002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Документы, регламентирующие деятельность психолога </a:t>
            </a:r>
            <a:b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при ЧС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916832"/>
            <a:ext cx="8105324" cy="3816423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1. Указ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Президента РФ от 17 декабря 2010 г.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№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1577 «О внесении изменений в Указ Президента РФ от 11 июля 2004 г. № 868 «Вопросы Министерства Российской Федерации по делам гражданской обороны, чрезвычайным ситуациям и ликвидации последствий стихийных бедствий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».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8" name="Рисунок 7" descr="Логотип cop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0441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2"/>
          <p:cNvSpPr>
            <a:spLocks noGrp="1"/>
          </p:cNvSpPr>
          <p:nvPr>
            <p:ph type="title"/>
          </p:nvPr>
        </p:nvSpPr>
        <p:spPr>
          <a:xfrm>
            <a:off x="827584" y="548680"/>
            <a:ext cx="7200800" cy="16002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Документы, регламентирующие деятельность психолога </a:t>
            </a:r>
            <a:b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при ЧС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04390" y="1988840"/>
            <a:ext cx="7543800" cy="3598168"/>
          </a:xfrm>
        </p:spPr>
        <p:txBody>
          <a:bodyPr/>
          <a:lstStyle/>
          <a:p>
            <a:pPr marL="45720" lvl="0" indent="0" algn="just">
              <a:buClr>
                <a:srgbClr val="C66951"/>
              </a:buClr>
              <a:buNone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2. Приказ МЧС России от 20 сентября 2011г.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 №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525 «Об утверждении порядка оказания экстренной психологической помощи пострадавшему населению в зонах чрезвычайной ситуации и при пожарах». </a:t>
            </a:r>
          </a:p>
          <a:p>
            <a:pPr marL="45720" indent="0">
              <a:buNone/>
            </a:pPr>
            <a:endParaRPr lang="ru-RU" dirty="0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8872538" y="4763"/>
            <a:ext cx="269875" cy="6858000"/>
            <a:chOff x="5590" y="0"/>
            <a:chExt cx="17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 rot="10800000">
              <a:off x="5703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 rot="10800000">
              <a:off x="5646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3366FF">
                    <a:gamma/>
                    <a:tint val="0"/>
                    <a:invGamma/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6600">
                    <a:gamma/>
                    <a:tint val="0"/>
                    <a:invGamma/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</a:endParaRPr>
            </a:p>
          </p:txBody>
        </p:sp>
      </p:grpSp>
      <p:pic>
        <p:nvPicPr>
          <p:cNvPr id="8" name="Рисунок 7" descr="Логотип copy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72475" y="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642818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сполнительная">
    <a:dk1>
      <a:sysClr val="windowText" lastClr="000000"/>
    </a:dk1>
    <a:lt1>
      <a:sysClr val="window" lastClr="FFFFFF"/>
    </a:lt1>
    <a:dk2>
      <a:srgbClr val="2F5897"/>
    </a:dk2>
    <a:lt2>
      <a:srgbClr val="E4E9EF"/>
    </a:lt2>
    <a:accent1>
      <a:srgbClr val="6076B4"/>
    </a:accent1>
    <a:accent2>
      <a:srgbClr val="9C5252"/>
    </a:accent2>
    <a:accent3>
      <a:srgbClr val="E68422"/>
    </a:accent3>
    <a:accent4>
      <a:srgbClr val="846648"/>
    </a:accent4>
    <a:accent5>
      <a:srgbClr val="63891F"/>
    </a:accent5>
    <a:accent6>
      <a:srgbClr val="758085"/>
    </a:accent6>
    <a:hlink>
      <a:srgbClr val="3399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1451</TotalTime>
  <Words>923</Words>
  <Application>Microsoft Office PowerPoint</Application>
  <PresentationFormat>Экран (4:3)</PresentationFormat>
  <Paragraphs>107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NewsPrint</vt:lpstr>
      <vt:lpstr>Презентация PowerPoint</vt:lpstr>
      <vt:lpstr>Презентация PowerPoint</vt:lpstr>
      <vt:lpstr>Презентация PowerPoint</vt:lpstr>
      <vt:lpstr>Презентация PowerPoint</vt:lpstr>
      <vt:lpstr>Экстренная психологическая помощь:  предпосылки, определения, задачи</vt:lpstr>
      <vt:lpstr>Экстренная психологическая помощь</vt:lpstr>
      <vt:lpstr>Задачи психолога, работающего в режиме ЧС</vt:lpstr>
      <vt:lpstr>Документы, регламентирующие деятельность психолога  при ЧС</vt:lpstr>
      <vt:lpstr>Документы, регламентирующие деятельность психолога  при ЧС</vt:lpstr>
      <vt:lpstr>Документы, регламентирующие деятельность психолога  при ЧС</vt:lpstr>
      <vt:lpstr>Критерии привлечения психологов  к оказанию ЭПП</vt:lpstr>
      <vt:lpstr>Специфика оказания ЭПП</vt:lpstr>
      <vt:lpstr>Специфика оказания ЭПП</vt:lpstr>
      <vt:lpstr>Специфика оказания ЭПП</vt:lpstr>
      <vt:lpstr>Специфика оказания ЭПП</vt:lpstr>
      <vt:lpstr>Участки работы</vt:lpstr>
      <vt:lpstr>Организационно-подготовительный этап</vt:lpstr>
      <vt:lpstr>Основной этап</vt:lpstr>
      <vt:lpstr>Завершающий этап</vt:lpstr>
      <vt:lpstr>Формы психологической работы при ЧС</vt:lpstr>
      <vt:lpstr>Формы психологической  работы при ЧС</vt:lpstr>
      <vt:lpstr>Основные участки работы психологов РСЧС</vt:lpstr>
      <vt:lpstr>Презентация PowerPoint</vt:lpstr>
      <vt:lpstr>Общие требования к поведению психолога в условиях ЧС</vt:lpstr>
      <vt:lpstr>Этические принципы</vt:lpstr>
      <vt:lpstr>Спасибо 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Оказание экстренной психологической помощи как </dc:title>
  <dc:creator>user</dc:creator>
  <cp:lastModifiedBy>Быстрова</cp:lastModifiedBy>
  <cp:revision>75</cp:revision>
  <dcterms:created xsi:type="dcterms:W3CDTF">2016-02-24T11:16:57Z</dcterms:created>
  <dcterms:modified xsi:type="dcterms:W3CDTF">2021-03-23T12:47:25Z</dcterms:modified>
</cp:coreProperties>
</file>