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5"/>
  </p:notesMasterIdLst>
  <p:sldIdLst>
    <p:sldId id="360" r:id="rId2"/>
    <p:sldId id="317" r:id="rId3"/>
    <p:sldId id="353" r:id="rId4"/>
    <p:sldId id="352" r:id="rId5"/>
    <p:sldId id="318" r:id="rId6"/>
    <p:sldId id="333" r:id="rId7"/>
    <p:sldId id="354" r:id="rId8"/>
    <p:sldId id="334" r:id="rId9"/>
    <p:sldId id="355" r:id="rId10"/>
    <p:sldId id="339" r:id="rId11"/>
    <p:sldId id="356" r:id="rId12"/>
    <p:sldId id="335" r:id="rId13"/>
    <p:sldId id="319" r:id="rId14"/>
    <p:sldId id="349" r:id="rId15"/>
    <p:sldId id="359" r:id="rId16"/>
    <p:sldId id="357" r:id="rId17"/>
    <p:sldId id="350" r:id="rId18"/>
    <p:sldId id="358" r:id="rId19"/>
    <p:sldId id="320" r:id="rId20"/>
    <p:sldId id="336" r:id="rId21"/>
    <p:sldId id="337" r:id="rId22"/>
    <p:sldId id="338" r:id="rId23"/>
    <p:sldId id="321" r:id="rId24"/>
    <p:sldId id="323" r:id="rId25"/>
    <p:sldId id="341" r:id="rId26"/>
    <p:sldId id="351" r:id="rId27"/>
    <p:sldId id="342" r:id="rId28"/>
    <p:sldId id="343" r:id="rId29"/>
    <p:sldId id="324" r:id="rId30"/>
    <p:sldId id="344" r:id="rId31"/>
    <p:sldId id="346" r:id="rId32"/>
    <p:sldId id="347" r:id="rId33"/>
    <p:sldId id="34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F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02" y="-7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C2C60A-6832-4635-98E0-A8A152D231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556620-442F-4E6F-BB09-7987F57B74AA}">
      <dgm:prSet custT="1"/>
      <dgm:spPr>
        <a:ln>
          <a:noFill/>
        </a:ln>
      </dgm:spPr>
      <dgm:t>
        <a:bodyPr/>
        <a:lstStyle/>
        <a:p>
          <a:pPr algn="ctr"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 экстренной психологической помощи</a:t>
          </a:r>
        </a:p>
        <a:p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МЧС России</a:t>
          </a:r>
          <a:b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Южный филиал</a:t>
          </a:r>
        </a:p>
        <a:p>
          <a:pPr algn="ctr" rtl="0"/>
          <a:r>
            <a:rPr lang="ru-RU" sz="1600" b="1" dirty="0" smtClean="0"/>
            <a:t/>
          </a:r>
          <a:br>
            <a:rPr lang="ru-RU" sz="1600" b="1" dirty="0" smtClean="0"/>
          </a:br>
          <a:endParaRPr lang="ru-RU" sz="1600" dirty="0"/>
        </a:p>
      </dgm:t>
    </dgm:pt>
    <dgm:pt modelId="{B134C522-ED9A-4496-BD29-0563A4DA862F}" type="parTrans" cxnId="{71D4265A-D38F-424F-A684-94B118C25DAD}">
      <dgm:prSet/>
      <dgm:spPr/>
      <dgm:t>
        <a:bodyPr/>
        <a:lstStyle/>
        <a:p>
          <a:endParaRPr lang="ru-RU"/>
        </a:p>
      </dgm:t>
    </dgm:pt>
    <dgm:pt modelId="{B77ED5D5-C32F-49A7-BB93-5A9E49D23C1F}" type="sibTrans" cxnId="{71D4265A-D38F-424F-A684-94B118C25DAD}">
      <dgm:prSet/>
      <dgm:spPr/>
      <dgm:t>
        <a:bodyPr/>
        <a:lstStyle/>
        <a:p>
          <a:endParaRPr lang="ru-RU"/>
        </a:p>
      </dgm:t>
    </dgm:pt>
    <dgm:pt modelId="{EF90D1B2-4706-46E1-B82E-E914E5C8EB94}" type="pres">
      <dgm:prSet presAssocID="{D9C2C60A-6832-4635-98E0-A8A152D231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1EE81E-AC15-4241-83C6-62A5F1AC105D}" type="pres">
      <dgm:prSet presAssocID="{14556620-442F-4E6F-BB09-7987F57B74AA}" presName="parentText" presStyleLbl="node1" presStyleIdx="0" presStyleCnt="1" custScaleY="72005" custLinFactY="34307" custLinFactNeighborX="113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D4265A-D38F-424F-A684-94B118C25DAD}" srcId="{D9C2C60A-6832-4635-98E0-A8A152D231FF}" destId="{14556620-442F-4E6F-BB09-7987F57B74AA}" srcOrd="0" destOrd="0" parTransId="{B134C522-ED9A-4496-BD29-0563A4DA862F}" sibTransId="{B77ED5D5-C32F-49A7-BB93-5A9E49D23C1F}"/>
    <dgm:cxn modelId="{86D0118C-03B9-4736-A4F0-2319129B193D}" type="presOf" srcId="{14556620-442F-4E6F-BB09-7987F57B74AA}" destId="{8D1EE81E-AC15-4241-83C6-62A5F1AC105D}" srcOrd="0" destOrd="0" presId="urn:microsoft.com/office/officeart/2005/8/layout/vList2"/>
    <dgm:cxn modelId="{57B3E6C3-1EDE-4C7F-928C-5838531C693F}" type="presOf" srcId="{D9C2C60A-6832-4635-98E0-A8A152D231FF}" destId="{EF90D1B2-4706-46E1-B82E-E914E5C8EB94}" srcOrd="0" destOrd="0" presId="urn:microsoft.com/office/officeart/2005/8/layout/vList2"/>
    <dgm:cxn modelId="{FAF63FA7-E13A-428A-BE13-6359EDEE6B07}" type="presParOf" srcId="{EF90D1B2-4706-46E1-B82E-E914E5C8EB94}" destId="{8D1EE81E-AC15-4241-83C6-62A5F1AC105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1EE81E-AC15-4241-83C6-62A5F1AC105D}">
      <dsp:nvSpPr>
        <dsp:cNvPr id="0" name=""/>
        <dsp:cNvSpPr/>
      </dsp:nvSpPr>
      <dsp:spPr>
        <a:xfrm>
          <a:off x="0" y="770095"/>
          <a:ext cx="6768752" cy="4540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 экстренной психологической помощи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МЧС России</a:t>
          </a:r>
          <a:b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Южный филиал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/>
          </a:r>
          <a:br>
            <a:rPr lang="ru-RU" sz="1600" b="1" kern="1200" dirty="0" smtClean="0"/>
          </a:br>
          <a:endParaRPr lang="ru-RU" sz="1600" kern="1200" dirty="0"/>
        </a:p>
      </dsp:txBody>
      <dsp:txXfrm>
        <a:off x="22164" y="792259"/>
        <a:ext cx="6724424" cy="409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C4BDC-6A9B-46AB-B369-47583396EAAA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92A65-9E7F-4EE6-997A-70F42799B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552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3C8E6D0-E975-4D4F-AC68-9C72DCE1F1A4}" type="datetimeFigureOut">
              <a:rPr lang="ru-RU" smtClean="0"/>
              <a:t>07.07.2020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C30B91F7-A028-4E7C-B408-DA56103CBF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6192688" cy="1080120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73374"/>
            <a:ext cx="151216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56590619"/>
              </p:ext>
            </p:extLst>
          </p:nvPr>
        </p:nvGraphicFramePr>
        <p:xfrm>
          <a:off x="1259632" y="116632"/>
          <a:ext cx="6768752" cy="1224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655676" y="4005064"/>
            <a:ext cx="5904656" cy="156966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002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3.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горевания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пострадавших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457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908720"/>
            <a:ext cx="8381260" cy="105439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имптомы</a:t>
            </a: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которые считаются нормальными для периода </a:t>
            </a: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острого </a:t>
            </a: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горя: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8784976" cy="5040560"/>
          </a:xfrm>
        </p:spPr>
        <p:txBody>
          <a:bodyPr>
            <a:normAutofit fontScale="40000" lnSpcReduction="20000"/>
          </a:bodyPr>
          <a:lstStyle/>
          <a:p>
            <a:pPr marL="0" indent="35560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страдание: </a:t>
            </a:r>
            <a:r>
              <a:rPr lang="ru-RU" sz="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постоянные вздохи, жалобы на потерю сил и истощение, отсутствие аппетита</a:t>
            </a:r>
            <a:r>
              <a:rPr lang="ru-RU" sz="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560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сознания: </a:t>
            </a:r>
            <a:r>
              <a:rPr lang="ru-RU" sz="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легкое чувство нереальности, ощущение увеличения эмоциональной дистанции, отделяющей горюющего от других людей, поглощенность образом умершего</a:t>
            </a:r>
            <a:r>
              <a:rPr lang="ru-RU" sz="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560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Враждебные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реакции: </a:t>
            </a:r>
            <a:r>
              <a:rPr lang="ru-RU" sz="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утрата теплоты в отношениях с другими людьми, раздражение и злость в их адрес, желание, чтобы они не беспокоили</a:t>
            </a:r>
            <a:r>
              <a:rPr lang="ru-RU" sz="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560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Утрата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моделей поведения: </a:t>
            </a:r>
            <a:r>
              <a:rPr lang="ru-RU" sz="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торопливость, непоседливость, бесцельные движения, постоянные поиски какого-либо занятия и неспособность организовать его, потеря интереса </a:t>
            </a:r>
            <a:r>
              <a:rPr lang="ru-RU" sz="4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чему бы то ни было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560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Появление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горюющего черт умершего, </a:t>
            </a:r>
            <a:r>
              <a:rPr lang="ru-RU" sz="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 симптомов его последнего заболевания или манеры поведения </a:t>
            </a:r>
            <a:r>
              <a:rPr lang="ru-RU" sz="5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этот симптом находится уже на границе патологического реагирования.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227816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332656"/>
            <a:ext cx="6781800" cy="1600200"/>
          </a:xfrm>
        </p:spPr>
        <p:txBody>
          <a:bodyPr>
            <a:normAutofit/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Патологическое горе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8784976" cy="4752528"/>
          </a:xfrm>
        </p:spPr>
        <p:txBody>
          <a:bodyPr>
            <a:normAutofit/>
          </a:bodyPr>
          <a:lstStyle/>
          <a:p>
            <a:pPr marL="44450" indent="406400" algn="just">
              <a:spcBef>
                <a:spcPts val="800"/>
              </a:spcBef>
              <a:spcAft>
                <a:spcPts val="80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Скорбь становится патологической, когда работа горя не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завершена.</a:t>
            </a:r>
          </a:p>
          <a:p>
            <a:pPr marL="44450" indent="406400" algn="just">
              <a:spcBef>
                <a:spcPts val="800"/>
              </a:spcBef>
              <a:spcAft>
                <a:spcPts val="80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Нормальная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«работа горя» может стать патологическим процессом, если человек «застревает» на одной из фаз описанных выше. </a:t>
            </a:r>
          </a:p>
          <a:p>
            <a:pPr marL="44450" indent="406400" algn="just">
              <a:spcBef>
                <a:spcPts val="800"/>
              </a:spcBef>
              <a:spcAft>
                <a:spcPts val="800"/>
              </a:spcAft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Патологическое горе характеризуется:</a:t>
            </a:r>
          </a:p>
          <a:p>
            <a:pPr marL="501650" indent="-457200" algn="just">
              <a:spcBef>
                <a:spcPts val="800"/>
              </a:spcBef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длительностью отрицания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утраты;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01650" indent="-457200" algn="just">
              <a:spcBef>
                <a:spcPts val="800"/>
              </a:spcBef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фиксацией на горестных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ощущениях.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4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748" y="476672"/>
            <a:ext cx="8381260" cy="105439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особенности переживания </a:t>
            </a: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детского </a:t>
            </a:r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44824"/>
            <a:ext cx="446449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Дети выражают горе через: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поведение;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эмоции;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физические реакции;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мысли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9" name="Picture 5" descr="http://www.metronews.ru/_internal/gxml!0/r0dc21o2f3vste5s7ezej9x3a10rp3w$ryt8ey9jq6t6yau0biju5im7hfyiopm/3057847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92" y="4209474"/>
            <a:ext cx="3335596" cy="1667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307366"/>
            <a:ext cx="3552894" cy="2365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736" y="1700808"/>
            <a:ext cx="4366602" cy="2729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66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81260" cy="1152128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особенности переживания детского горя</a:t>
            </a:r>
          </a:p>
        </p:txBody>
      </p:sp>
      <p:sp>
        <p:nvSpPr>
          <p:cNvPr id="12" name="Объект 1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8784976" cy="504056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Дети, как и взрослые, переживают боль и утрату близких людей.</a:t>
            </a:r>
          </a:p>
          <a:p>
            <a:pPr marL="4572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ОБЩИЕ признаки, которые помогают распознать переживание горя у детей: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Боязнь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разлуки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ребенок начинает «липнуть» к взрослому, ему трудно попрощаться с близким человеком и страшно отлучиться от родителей даже на короткое время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Регресс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ребенок снова начинает мочиться в постель ночью или сосать палец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Нетерпеливость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повседневные дела могут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чрезмерно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расстраивать и злить ребенка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Отчужденность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ребенок становится неэмоциональным, отдаляется от семьи и друзей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Невнимательность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проблемы с концентрацией внимания в школе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Покровительство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ребенок окружает братьев и сестер родительской заботой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91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55847"/>
            <a:ext cx="8640960" cy="105439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переживания горя у детей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34" y="1517993"/>
            <a:ext cx="8856984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шока</a:t>
            </a:r>
          </a:p>
          <a:p>
            <a:pPr indent="534988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Шоковое состояние может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проявляться в форме патологической заторможенности или, напротив, хаотического патологического возбуждения.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indent="534988" algn="just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Заторможенность: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Бледность, малоподвижность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(вплоть до ступора),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замедленность движений. </a:t>
            </a: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позе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отражается общая скованность, напряженность, мимика выражена слабо («маскообразное лицо»).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Выражение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лица может быть нейтральным, грустным или испуганным.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Речь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бедная, тихая, в некоторых случаях до еле слышного шепота.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Реакция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все внешние воздействия ослаблена. Ребенок может не отвечать на задаваемые ему вопросы, не обращать внимания на окружающих, пытающихся вступить с ним в контакт. </a:t>
            </a:r>
          </a:p>
        </p:txBody>
      </p:sp>
    </p:spTree>
    <p:extLst>
      <p:ext uri="{BB962C8B-B14F-4D97-AF65-F5344CB8AC3E}">
        <p14:creationId xmlns:p14="http://schemas.microsoft.com/office/powerpoint/2010/main" val="144586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55847"/>
            <a:ext cx="8640960" cy="105439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переживания горя у детей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659" y="1772816"/>
            <a:ext cx="8856984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шока</a:t>
            </a:r>
          </a:p>
          <a:p>
            <a:pPr indent="534988" algn="just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Возбуждение: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Высокая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но нецеленаправленная двигательная активность. Ребенок может куда-то бежать, метаться по комнате, кричать или громко плакать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агрессивные действия.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Резко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снижена реакция на любые внешние воздействия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Заторможенность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сменяется возбуждением, затем снова наступает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заторможенность.</a:t>
            </a: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Острые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вегетативные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реакции.</a:t>
            </a: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Грубые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нарушения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сна.</a:t>
            </a:r>
          </a:p>
          <a:p>
            <a:pPr indent="4508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Отказ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еды.</a:t>
            </a:r>
          </a:p>
        </p:txBody>
      </p:sp>
    </p:spTree>
    <p:extLst>
      <p:ext uri="{BB962C8B-B14F-4D97-AF65-F5344CB8AC3E}">
        <p14:creationId xmlns:p14="http://schemas.microsoft.com/office/powerpoint/2010/main" val="194402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55847"/>
            <a:ext cx="8640960" cy="105439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переживания горя у детей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352" y="1508903"/>
            <a:ext cx="885698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стабилизации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Возвращается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способность к целенаправленной деятельности, хотя ее продуктивность все еще находится на низком уровне.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Начинается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возвращение к нормальному состоянию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lnSpc>
                <a:spcPct val="9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качестве наиболее распространенных симптомов, выделяются: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способности к концентрации внимания, временное снижение памяти, школьная дезадаптация, утрата навыков, которые имелись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ранее;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нарушение сна;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общения со сверстниками и родителями, трудности сепарации (стремление постоянно находиться рядом с родителями, спать вместе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ними);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уровня тревожности, вплоть до приступов паники;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настороженность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подозрительность;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страхи;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навязчивые мысли;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раздражительность;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утрата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жизненных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перспектив;</a:t>
            </a: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чувство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вины;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депрессия.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72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68760"/>
            <a:ext cx="886000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 восстановления</a:t>
            </a:r>
          </a:p>
          <a:p>
            <a:pPr indent="450850" algn="just">
              <a:spcBef>
                <a:spcPts val="4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этапе острая симптоматика постепенно исчезает (хотя возможны ее периодические рецидивы). 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тревожность;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 опасности окружающего мира;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неустойчивость.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Сниженная социальная активность (по сравнению с уровнем, имевшимся до пережитого стресса);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внутрисемейных отношений;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Сниженная учебная мотивация и школьная успеваемость; </a:t>
            </a: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ранимость и чувствительность к новым стрессогенным ситуациям.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368300" algn="just">
              <a:spcBef>
                <a:spcPts val="400"/>
              </a:spcBef>
              <a:buClr>
                <a:schemeClr val="accent1">
                  <a:lumMod val="75000"/>
                </a:schemeClr>
              </a:buClr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некоторых детей возрастает риск развития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виктимности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поведения, приводящего к тому, что ребенок становится жертвой преступлений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395536" y="214366"/>
            <a:ext cx="8640960" cy="105439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переживания горя у детей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72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164" y="1772816"/>
            <a:ext cx="877892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 личностной и социальной интеграции</a:t>
            </a:r>
          </a:p>
          <a:p>
            <a:pPr indent="450850" algn="just"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этого этапа свидетельствует о полном преодолении нарушений, вызванных психологической травмой.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Психотравмирующее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оказывается интегрировано в жизненный опыт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ребенка;</a:t>
            </a:r>
          </a:p>
          <a:p>
            <a:pPr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воспоминании о нем возникает не тягостное переживание, а лишь некоторая печаль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не наблюдается каких-либо расстройств на поведенческом, соматическом и эмоциональном уровнях психического развития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395536" y="214366"/>
            <a:ext cx="8640960" cy="105439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переживания горя у детей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79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355846"/>
            <a:ext cx="8784976" cy="1272953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Возрастные особенности переживания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 у детей 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1133864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i="1" dirty="0" smtClean="0"/>
              <a:t>Младенцы </a:t>
            </a:r>
          </a:p>
          <a:p>
            <a:pPr marL="45720" indent="0" algn="ctr">
              <a:buNone/>
            </a:pPr>
            <a:r>
              <a:rPr lang="ru-RU" sz="3200" i="1" dirty="0" smtClean="0"/>
              <a:t>от 0 до 2 лет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316288" cy="4407408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400"/>
              </a:spcAft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Чувствуют, что чего-то не хватает, даже если не могут сказать об этом словами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spcBef>
                <a:spcPts val="600"/>
              </a:spcBef>
              <a:spcAft>
                <a:spcPts val="40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Скучают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умершему во всем: по его прикосновениям и возможности прикоснуться к телу, по звуку голоса, выражению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лица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запаху;</a:t>
            </a:r>
          </a:p>
          <a:p>
            <a:pPr lvl="0">
              <a:spcBef>
                <a:spcPts val="600"/>
              </a:spcBef>
              <a:spcAft>
                <a:spcPts val="40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страдают от разлуки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spcBef>
                <a:spcPts val="600"/>
              </a:spcBef>
              <a:spcAft>
                <a:spcPts val="400"/>
              </a:spcAft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регрессировать, становиться более раздражительными, навязчивыми или замкнутыми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111535" y="8757592"/>
            <a:ext cx="3818653" cy="238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5260"/>
            <a:ext cx="4392488" cy="26696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62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77352" y="2132856"/>
            <a:ext cx="8568952" cy="2790048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сильные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эмоции, переживаемые человеком в связи с утратой значимого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объекта;</a:t>
            </a:r>
          </a:p>
          <a:p>
            <a:pPr>
              <a:spcBef>
                <a:spcPts val="60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процесс,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в течение которого человек переживает боль утраты, учится жить в настоящем, вновь обретая чувство равновесия и новые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смыслы;</a:t>
            </a:r>
          </a:p>
          <a:p>
            <a:pPr>
              <a:spcBef>
                <a:spcPts val="60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необходимый процесс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адаптации пострадавшего к изменившимся условиям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жизни.</a:t>
            </a:r>
          </a:p>
          <a:p>
            <a:pPr marL="0" indent="536575" algn="just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горя —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нормальная реакция человека на любую значимую потерю. Самыми большими потерями объективно и субъективно для личности являются те, которые связаны с осознанием собственной смертности и смертью близкого человека.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620688"/>
            <a:ext cx="3203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Горевание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66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989848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i="1" dirty="0" smtClean="0"/>
              <a:t>Дети от 2 до 6 лет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316288" cy="4806272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понимают, что смерть окончательна;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Могут верить, что умершие люди вернутся;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Могут сначала не отреагировать, услышав, что кто-то умер;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Горюют об отсутствии умершего и разлуке с ним;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Расстроены только в моменты, когда осознают, что умершего нет рядом;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Часто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страдают от разлуки;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выражать свои чувства с помощью тела: для них утрата - физический опыт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1800" dirty="0">
                <a:latin typeface="Times New Roman"/>
                <a:ea typeface="Times New Roman"/>
              </a:rPr>
              <a:t>В игре </a:t>
            </a:r>
            <a:r>
              <a:rPr lang="ru-RU" sz="1800" dirty="0" smtClean="0">
                <a:latin typeface="Times New Roman"/>
                <a:ea typeface="Times New Roman"/>
              </a:rPr>
              <a:t>отражают </a:t>
            </a:r>
            <a:r>
              <a:rPr lang="ru-RU" sz="1800" dirty="0">
                <a:latin typeface="Times New Roman"/>
                <a:ea typeface="Times New Roman"/>
              </a:rPr>
              <a:t>трагические воспоминания, причину потери.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111535" y="8757592"/>
            <a:ext cx="3818653" cy="238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4464496" cy="3348372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179512" y="355846"/>
            <a:ext cx="8784976" cy="1272953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Возрастные особенности переживания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 у детей 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95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989848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600" i="1" dirty="0"/>
              <a:t>Дети старшего возраста от 7 до </a:t>
            </a:r>
            <a:r>
              <a:rPr lang="ru-RU" sz="2600" i="1" dirty="0" smtClean="0"/>
              <a:t>12</a:t>
            </a:r>
            <a:endParaRPr lang="ru-RU" sz="26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499992" y="1700808"/>
            <a:ext cx="4464496" cy="4806272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Могут осознать окончательность и необратимость смерти, 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понимают, что это может произойти с ними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6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Могут проявлять интерес к тому, что именно случилось с 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умершим;</a:t>
            </a:r>
            <a:endParaRPr lang="ru-RU" sz="6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Могут считать, что умерший еще жив и находится где-то в другом месте;</a:t>
            </a:r>
          </a:p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С трудом воспринимают такие абстрактные понятия, как загробная жизнь;</a:t>
            </a:r>
          </a:p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Могут начать проявлять склонность к агрессии, рискованному или импульсивному поведению;</a:t>
            </a:r>
          </a:p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Могут демонстрировать магическое 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мышление;</a:t>
            </a:r>
            <a:endParaRPr lang="ru-RU" sz="6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Могут выражать опасения по поводу собственного будущего.</a:t>
            </a:r>
          </a:p>
          <a:p>
            <a:pPr marL="4572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9236"/>
            <a:ext cx="4248473" cy="28301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79512" y="355846"/>
            <a:ext cx="8784976" cy="1272953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Возрастные особенности переживания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 у детей 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989848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600" i="1" dirty="0" smtClean="0"/>
              <a:t>Подростки 13-18 лет</a:t>
            </a:r>
            <a:endParaRPr lang="ru-RU" sz="26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806272"/>
          </a:xfrm>
        </p:spPr>
        <p:txBody>
          <a:bodyPr>
            <a:normAutofit/>
          </a:bodyPr>
          <a:lstStyle/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Развивается абстрактное мышление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lv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Могут высказывать философские размышления о смысле жизни и смерти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lv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Горе может проявляться в виде уединения и депрессивных симптомов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lv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Могут думать о загробной жизни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lv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Часто испытывают сильные эмоции, которые могут их удивлять.</a:t>
            </a:r>
          </a:p>
          <a:p>
            <a:pPr marL="4572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cs622419.vk.me/v622419208/165a1/K9NY7qyP-t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93706"/>
            <a:ext cx="3600400" cy="252028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79512" y="355846"/>
            <a:ext cx="8784976" cy="1272953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Возрастные особенности переживания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 у детей 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55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4236" y="404664"/>
            <a:ext cx="8762260" cy="1005577"/>
          </a:xfrm>
        </p:spPr>
        <p:txBody>
          <a:bodyPr>
            <a:normAutofit fontScale="90000"/>
          </a:bodyPr>
          <a:lstStyle/>
          <a:p>
            <a:r>
              <a:rPr lang="ru-RU" sz="36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лагоприятными условиями проживания </a:t>
            </a:r>
            <a:r>
              <a:rPr lang="ru-RU" sz="36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 </a:t>
            </a:r>
            <a:r>
              <a:rPr lang="ru-RU" sz="36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детей являются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700808"/>
            <a:ext cx="4248472" cy="4824536"/>
          </a:xfrm>
        </p:spPr>
        <p:txBody>
          <a:bodyPr>
            <a:no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орошие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отношения с родителем до его смерти;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олучение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адекватной информации, откровенных ответов на вопросы ребенка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частие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процессе оплакивания вместе со всей семьей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орошие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отношения с оставшимся в живых родителем и уверенность в нерушимости этих отношений.</a:t>
            </a:r>
            <a:endParaRPr lang="ru-RU" sz="2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56792"/>
            <a:ext cx="3240360" cy="21602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73016"/>
            <a:ext cx="2379288" cy="15925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049" y="4869160"/>
            <a:ext cx="2714447" cy="18078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9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1224136"/>
          </a:xfrm>
        </p:spPr>
        <p:txBody>
          <a:bodyPr>
            <a:normAutofit/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детям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состоянии горя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546848" cy="487828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Психика детей пластична, они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хорошо приспосабливаются к ситуации.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Создайте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оптимальный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распорядок дня или сделайте так, чтобы в старом не было больших изменений.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Поддерживайте стабильность.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Берите малыша на руки, когда он расстроен.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Бережно старайтесь 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занимать игрой, рассказами, если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 выглядит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отчужденным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1"/>
          <p:cNvSpPr>
            <a:spLocks noGrp="1"/>
          </p:cNvSpPr>
          <p:nvPr>
            <p:ph sz="half" idx="2"/>
          </p:nvPr>
        </p:nvSpPr>
        <p:spPr>
          <a:xfrm>
            <a:off x="5292080" y="1628800"/>
            <a:ext cx="3606552" cy="180020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i="1" dirty="0"/>
              <a:t>Как помочь младенцам справиться с </a:t>
            </a:r>
            <a:r>
              <a:rPr lang="ru-RU" i="1" dirty="0" smtClean="0"/>
              <a:t>горем</a:t>
            </a:r>
            <a:r>
              <a:rPr lang="ru-RU" dirty="0"/>
              <a:t>?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1041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95536" y="1772816"/>
            <a:ext cx="4546848" cy="487828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Создайте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оптимальный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распорядок дня или сделайте так, чтобы в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предыдущем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не было больших изменений.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Поддерживайте стабильность.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Берите ребенка на руки, когда он расстроен.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Старайтесь его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занимать играми, рассказами,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если он выглядит отчужденным.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Разрешайте и поощряйте активные игры и общение.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Проговаривайте с ребенком то, что вы видите, чтобы помочь ему научиться вербализовать свои чувства.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Будьте готовы к противоречивым заявлениям,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неожиданным вопросам.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сторожно объясняйте заданные вопросы.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1"/>
          <p:cNvSpPr>
            <a:spLocks noGrp="1"/>
          </p:cNvSpPr>
          <p:nvPr>
            <p:ph sz="half" idx="2"/>
          </p:nvPr>
        </p:nvSpPr>
        <p:spPr>
          <a:xfrm>
            <a:off x="4932040" y="1628800"/>
            <a:ext cx="3894584" cy="216024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i="1" dirty="0"/>
              <a:t>Как помочь маленьким детям справиться с </a:t>
            </a:r>
            <a:r>
              <a:rPr lang="ru-RU" sz="3200" i="1" dirty="0" smtClean="0"/>
              <a:t>горем?</a:t>
            </a:r>
            <a:endParaRPr lang="ru-RU" sz="3200" dirty="0">
              <a:effectLst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1224136"/>
          </a:xfrm>
        </p:spPr>
        <p:txBody>
          <a:bodyPr>
            <a:normAutofit/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детям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состоянии горя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3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700808"/>
            <a:ext cx="4320480" cy="4968552"/>
          </a:xfrm>
        </p:spPr>
        <p:txBody>
          <a:bodyPr>
            <a:normAutofit fontScale="70000" lnSpcReduction="20000"/>
          </a:bodyPr>
          <a:lstStyle/>
          <a:p>
            <a:pPr marL="457200"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Убедитесь, что у ребенка отсутствует беспричинное чувство вины;</a:t>
            </a:r>
          </a:p>
          <a:p>
            <a:pPr marL="45720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Осторожно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отучайте ребенка от магического мышления, когда оно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проявляется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Поддерживайте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четкий и постоянный распорядок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дня;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Убедитесь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, что у вас есть четкий план встречи с ребенком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каждый раз, когда вы расстаетесь;</a:t>
            </a:r>
          </a:p>
          <a:p>
            <a:pPr marL="457200" algn="just">
              <a:spcAft>
                <a:spcPts val="0"/>
              </a:spcAft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Не сердитесь, если ребенок становится более навязчивым;</a:t>
            </a:r>
          </a:p>
          <a:p>
            <a:pPr marL="457200" algn="just">
              <a:spcAft>
                <a:spcPts val="0"/>
              </a:spcAft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Реагируйте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, если ему нужно больше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любви;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Постарайтесь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стимулировать замкнутых детей интерактивными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играми.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Объект 1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2141976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i="1" dirty="0"/>
              <a:t>Как помочь </a:t>
            </a:r>
            <a:r>
              <a:rPr lang="ru-RU" sz="3200" i="1" dirty="0" smtClean="0"/>
              <a:t>детям старшего возраста справиться </a:t>
            </a:r>
            <a:r>
              <a:rPr lang="ru-RU" sz="3200" i="1" dirty="0"/>
              <a:t>с </a:t>
            </a:r>
            <a:r>
              <a:rPr lang="ru-RU" sz="3200" i="1" dirty="0" smtClean="0"/>
              <a:t>горем?</a:t>
            </a:r>
            <a:endParaRPr lang="ru-RU" sz="3200" dirty="0">
              <a:effectLst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1224136"/>
          </a:xfrm>
        </p:spPr>
        <p:txBody>
          <a:bodyPr>
            <a:normAutofit/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детям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состоянии горя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7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700808"/>
            <a:ext cx="4546848" cy="4878280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Будьте готовы к долгим и трудным беседам.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Будьте готовы сказать: «Я не знаю».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Постарайтесь принять и объяснить сильные эмоции.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Станьте для ребенка надежной опорой, но не ограничивайте и не опекайте его чрезмерно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1"/>
          <p:cNvSpPr>
            <a:spLocks noGrp="1"/>
          </p:cNvSpPr>
          <p:nvPr>
            <p:ph sz="half" idx="2"/>
          </p:nvPr>
        </p:nvSpPr>
        <p:spPr>
          <a:xfrm>
            <a:off x="4932040" y="1628800"/>
            <a:ext cx="3894584" cy="216024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31750" dist="25400" dir="5400000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i="1" dirty="0"/>
              <a:t>Как помочь подросткам справиться с </a:t>
            </a:r>
            <a:r>
              <a:rPr lang="ru-RU" sz="3200" i="1" dirty="0" smtClean="0"/>
              <a:t>горем?</a:t>
            </a:r>
            <a:endParaRPr lang="ru-RU" sz="3200" dirty="0">
              <a:effectLst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23528" y="404664"/>
            <a:ext cx="8640960" cy="12241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принципы помощи </a:t>
            </a:r>
            <a:br>
              <a:rPr lang="ru-RU" sz="32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детям в  состоянии горя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97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16824" cy="1224136"/>
          </a:xfrm>
        </p:spPr>
        <p:txBody>
          <a:bodyPr>
            <a:normAutofit/>
          </a:bodyPr>
          <a:lstStyle/>
          <a:p>
            <a:r>
              <a:rPr lang="ru-RU" sz="32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Самое главное: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67544" y="1628800"/>
            <a:ext cx="8064896" cy="460851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Будьте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терпеливы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ребенку свободу, чтобы он мог осмыслить утрату.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Будьте открыты для него, когда он будет готов говорить.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Позвольте ребенку выражать свои чувства.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Помните, что его чувства могут внезапно резко изменяться.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Сохраняйте спокойствие.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Следите за тем, чтобы ребенок получал полноценное питание и отдых.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Поддерживайте связь с ребенком.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Помните, что он может возвращаться к уже пережитым стадиям горя.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Внимательно следите за любыми изменениями в его поведении или психическом состоянии.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Поощряйте ребенка делиться своими чувствами по мере необходимости.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31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6614" y="620688"/>
            <a:ext cx="8381260" cy="1080120"/>
          </a:xfrm>
        </p:spPr>
        <p:txBody>
          <a:bodyPr>
            <a:normAutofit fontScale="90000"/>
          </a:bodyPr>
          <a:lstStyle/>
          <a:p>
            <a:r>
              <a:rPr lang="ru-RU" sz="36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терапевтической работы со взрослыми в </a:t>
            </a:r>
            <a:r>
              <a:rPr lang="ru-RU" sz="36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состоянии горя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301008" y="1592319"/>
            <a:ext cx="5842992" cy="522920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Объединяющие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критерии: 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краткосрочность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воздействия и экономичность во времени.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акцент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отработке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чувств и эмоций возникающих в процессе горевания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новых способов поведения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снижение, снятие острых переживаний связанных с травмирующим событием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поиск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создание ресурса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режиме «здесь и сейчас»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принятие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собственной ответственности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rgbClr val="14FC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осознание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чувства контроля над собственной жизнью.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53748"/>
            <a:ext cx="288032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28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781800" cy="648072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cap="none" spc="150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горя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23528" y="1719072"/>
            <a:ext cx="8568952" cy="3726152"/>
          </a:xfrm>
        </p:spPr>
        <p:txBody>
          <a:bodyPr>
            <a:normAutofit fontScale="92500"/>
          </a:bodyPr>
          <a:lstStyle/>
          <a:p>
            <a:pPr marL="0" indent="446088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Весь процесс переживания утраты называется работой горя, в процессе которой горюющий должен решить следующие задачи:</a:t>
            </a:r>
          </a:p>
          <a:p>
            <a:pPr marL="0"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Признать факт и обстоятельства потери.</a:t>
            </a:r>
          </a:p>
          <a:p>
            <a:pPr marL="0"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Пережить боль потери и все сложные чувства, сопутствующие утрате.</a:t>
            </a:r>
          </a:p>
          <a:p>
            <a:pPr marL="0"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Возобновить отношения с окружением, в котором  ощущается отсутствие объекта утраты.</a:t>
            </a:r>
          </a:p>
          <a:p>
            <a:pPr marL="0" indent="3556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Выстроить новое отношение к объекту утраты и продолжать жить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73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1"/>
            <a:ext cx="8381260" cy="129614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сновные подходы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работе с горем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988840"/>
            <a:ext cx="27363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Гуманистический подход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519466"/>
            <a:ext cx="345638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Когнитивно-</a:t>
            </a:r>
            <a:r>
              <a:rPr lang="ru-RU" dirty="0" err="1" smtClean="0"/>
              <a:t>поведенчесское</a:t>
            </a:r>
            <a:r>
              <a:rPr lang="ru-RU" dirty="0" smtClean="0"/>
              <a:t> направление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72979" y="3467404"/>
            <a:ext cx="24482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Арт-терапия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1988840"/>
            <a:ext cx="43204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Телесно-ориентированная терапия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32919" y="5445224"/>
            <a:ext cx="352839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Рациональная психотерапия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233664" y="3907025"/>
            <a:ext cx="9144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НЛП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0701" y="5225718"/>
            <a:ext cx="30963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Экзистенциальный подход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8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735" y="1916832"/>
            <a:ext cx="4896543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81260" cy="1238169"/>
          </a:xfrm>
        </p:spPr>
        <p:txBody>
          <a:bodyPr>
            <a:normAutofit/>
          </a:bodyPr>
          <a:lstStyle/>
          <a:p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терапевтической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детьми в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состоянии горя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464496" cy="4806272"/>
          </a:xfrm>
        </p:spPr>
        <p:txBody>
          <a:bodyPr>
            <a:normAutofit fontScale="92500" lnSpcReduction="20000"/>
          </a:bodyPr>
          <a:lstStyle/>
          <a:p>
            <a:pPr marL="45720" lvl="0" indent="0">
              <a:buClr>
                <a:srgbClr val="C66951"/>
              </a:buClr>
              <a:buNone/>
            </a:pPr>
            <a:r>
              <a:rPr lang="ru-RU" sz="2600" b="1" dirty="0">
                <a:solidFill>
                  <a:srgbClr val="534949"/>
                </a:solidFill>
                <a:latin typeface="Times New Roman" pitchFamily="18" charset="0"/>
                <a:cs typeface="Times New Roman" pitchFamily="18" charset="0"/>
              </a:rPr>
              <a:t>Объединяющие </a:t>
            </a:r>
            <a:r>
              <a:rPr lang="ru-RU" sz="2600" b="1" dirty="0" smtClean="0">
                <a:solidFill>
                  <a:srgbClr val="534949"/>
                </a:solidFill>
                <a:latin typeface="Times New Roman" pitchFamily="18" charset="0"/>
                <a:cs typeface="Times New Roman" pitchFamily="18" charset="0"/>
              </a:rPr>
              <a:t>критерии: </a:t>
            </a:r>
          </a:p>
          <a:p>
            <a:pPr marL="45720" lvl="0" indent="0">
              <a:buClr>
                <a:srgbClr val="C66951"/>
              </a:buClr>
              <a:buNone/>
            </a:pPr>
            <a:r>
              <a:rPr lang="ru-RU" sz="2400" b="1" dirty="0" smtClean="0">
                <a:solidFill>
                  <a:srgbClr val="53494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становление контакта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минимизация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состояния общей тревоги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возвращение контроля над ситуацией</a:t>
            </a:r>
          </a:p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формирование доверительного отношения к окружающей действительности 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восстановление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общего уровня активности;</a:t>
            </a:r>
          </a:p>
          <a:p>
            <a:pPr marL="45720" indent="0" hangingPunc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корректировка трудностей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общении;</a:t>
            </a:r>
          </a:p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помощь в выражении психоэмоционального состояния.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60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81260" cy="1238169"/>
          </a:xfrm>
        </p:spPr>
        <p:txBody>
          <a:bodyPr/>
          <a:lstStyle/>
          <a:p>
            <a:r>
              <a:rPr lang="ru-RU" sz="32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терапевтической работы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детьми в </a:t>
            </a: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состоянии горя</a:t>
            </a:r>
            <a:endParaRPr lang="ru-RU" sz="32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3825010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Арт-терапия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26360" y="2447188"/>
            <a:ext cx="18002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Сказкотерапия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519196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И</a:t>
            </a:r>
            <a:r>
              <a:rPr lang="ru-RU" dirty="0" err="1" smtClean="0"/>
              <a:t>гротерапия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81428" y="3861014"/>
            <a:ext cx="14184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Ипотерапия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3825010"/>
            <a:ext cx="33123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Направления основанные на вербальном компоненте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5445224"/>
            <a:ext cx="29523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Телесноориентированная</a:t>
            </a:r>
            <a:r>
              <a:rPr lang="ru-RU" dirty="0" smtClean="0"/>
              <a:t> терапия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13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63588" y="2420938"/>
            <a:ext cx="8380412" cy="1944687"/>
          </a:xfrm>
        </p:spPr>
        <p:txBody>
          <a:bodyPr/>
          <a:lstStyle/>
          <a:p>
            <a:pPr algn="ctr"/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pc="150" dirty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76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781800" cy="648072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cap="none" spc="150" dirty="0" smtClean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Стадии горя</a:t>
            </a:r>
            <a:endParaRPr lang="ru-RU" sz="3600" b="1" cap="none" spc="150" dirty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8784976" cy="4968552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шока  и оцепенения</a:t>
            </a:r>
          </a:p>
          <a:p>
            <a:pPr marL="0" indent="536575" algn="ctr">
              <a:spcBef>
                <a:spcPts val="0"/>
              </a:spcBef>
              <a:buFontTx/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 может быть!», «Это происходит не со мной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536575" algn="ctr">
              <a:spcBef>
                <a:spcPts val="0"/>
              </a:spcBef>
              <a:buFontTx/>
              <a:buNone/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536575" algn="just">
              <a:spcBef>
                <a:spcPts val="0"/>
              </a:spcBef>
              <a:buFontTx/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Длится от нескольких секунд до нескольких недель,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536575" algn="just">
              <a:spcBef>
                <a:spcPts val="0"/>
              </a:spcBef>
              <a:buFontTx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среднем – 9 дней.</a:t>
            </a:r>
          </a:p>
          <a:p>
            <a:pPr marL="0" indent="536575" algn="just">
              <a:spcBef>
                <a:spcPts val="0"/>
              </a:spcBef>
              <a:buFontTx/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Наиболее заметная черта этого состояния – оцепенение.</a:t>
            </a:r>
          </a:p>
          <a:p>
            <a:pPr marL="0" indent="536575" algn="just">
              <a:spcBef>
                <a:spcPts val="0"/>
              </a:spcBef>
              <a:buFontTx/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 ведет себя, как обычно, выполняет свои обязанности.</a:t>
            </a:r>
          </a:p>
          <a:p>
            <a:pPr marL="92075" indent="261938" algn="just">
              <a:spcBef>
                <a:spcPts val="0"/>
              </a:spcBef>
              <a:buFont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Внешние проявления состояния шока: </a:t>
            </a: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движения несколько механические, замедленные;</a:t>
            </a: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слабо выражена мимика;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речь медленная, невыразительная, мало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интонированная;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запаздывающие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реакции;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скованность и напряженность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тела;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ощущение нереальности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происходящего;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4975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«отсутствие» чувств. </a:t>
            </a:r>
          </a:p>
          <a:p>
            <a:pPr marL="4572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8946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781800" cy="792088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горя</a:t>
            </a:r>
            <a:endParaRPr lang="ru-RU" sz="4000" b="1" cap="none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8856984" cy="4320480"/>
          </a:xfrm>
        </p:spPr>
        <p:txBody>
          <a:bodyPr>
            <a:noAutofit/>
          </a:bodyPr>
          <a:lstStyle/>
          <a:p>
            <a:pPr marL="4572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отрицания</a:t>
            </a:r>
          </a:p>
          <a:p>
            <a:pPr marL="0" indent="547688" algn="just">
              <a:spcBef>
                <a:spcPts val="0"/>
              </a:spcBef>
              <a:buNone/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Пик приходится на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5-12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 после получения известия о смерти. </a:t>
            </a:r>
          </a:p>
          <a:p>
            <a:pPr marL="92075" indent="455613" algn="just">
              <a:spcBef>
                <a:spcPts val="0"/>
              </a:spcBef>
              <a:buNone/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Стадия отрицания отличается тем, что человек стремится вернуть утраченное и борется не столько с потерей, сколько с ее постоянством.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Проявления:</a:t>
            </a:r>
          </a:p>
          <a:p>
            <a:pPr marL="92075" indent="354013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tabLst>
                <a:tab pos="92075" algn="l"/>
              </a:tabLst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неверие в реальность потери (характерно не отрицание самого факта потери, но отрицание факта постоянства потери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354013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tabLst>
                <a:tab pos="92075" algn="l"/>
              </a:tabLst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отрицание значимости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потери;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354013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tabLst>
                <a:tab pos="92075" algn="l"/>
              </a:tabLst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трудности с удержанием внимания во внешнем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мире;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354013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tabLst>
                <a:tab pos="92075" algn="l"/>
              </a:tabLst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видения и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ощущение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присутствия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умершего;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354013" algn="just"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  <a:tabLst>
                <a:tab pos="92075" algn="l"/>
              </a:tabLst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усиление телесных реакций: затрудненное укороченное дыхание, мышечная слабость, астения, утрата энергии, ощущение тяжести любого действия, чувство пустоты в желудке, стеснение в груди, ком в горле, повышенная чувствительность к запахам, снижение или чрезвычайное усиление аппетита, сексуальные дисфункции, нарушение сна и т.п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9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6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55776" y="332656"/>
            <a:ext cx="4242048" cy="792088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горя</a:t>
            </a:r>
            <a:endParaRPr lang="ru-RU" sz="4000" b="1" cap="none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87016" y="1484784"/>
            <a:ext cx="8856984" cy="4104456"/>
          </a:xfrm>
        </p:spPr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агрессии</a:t>
            </a:r>
          </a:p>
          <a:p>
            <a:pPr marL="0" indent="446088">
              <a:lnSpc>
                <a:spcPct val="12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Проявления:</a:t>
            </a: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негодование, агрессивность и враждебность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отношению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окружающим;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обвинение в смерти близкого человека себя, родных или знакомых, лечившего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врача;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угрозы «виновным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чувство вины,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самобичевание;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поиск доказательств, что он не сделал для умершего всего, что мог (не вовремя дал лекарство, отпустил одного, не был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рядом…);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преувеличение значения своих малейших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оплошностей;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низкий уровень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самоконтроля.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 algn="just">
              <a:lnSpc>
                <a:spcPct val="110000"/>
              </a:lnSpc>
              <a:spcBef>
                <a:spcPts val="300"/>
              </a:spcBef>
              <a:buClr>
                <a:schemeClr val="accent1">
                  <a:lumMod val="75000"/>
                </a:schemeClr>
              </a:buClr>
              <a:buSzPct val="90000"/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злость находит свой выход и интенсивность эмоций снижается, наступает следующая стадия.</a:t>
            </a:r>
          </a:p>
          <a:p>
            <a:pPr marL="45720" indent="0" algn="just">
              <a:buNone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484784"/>
            <a:ext cx="8784976" cy="5184576"/>
          </a:xfrm>
        </p:spPr>
        <p:txBody>
          <a:bodyPr>
            <a:noAutofit/>
          </a:bodyPr>
          <a:lstStyle/>
          <a:p>
            <a:pPr marL="45720" indent="0" algn="ctr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острого горя</a:t>
            </a:r>
          </a:p>
          <a:p>
            <a:pPr marL="0" indent="536575" algn="just">
              <a:spcBef>
                <a:spcPts val="0"/>
              </a:spcBef>
              <a:buFontTx/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Продолжается 6 - 7 недель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период наибольших страданий, острой душевной боли.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Появляется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множество тяжелых и пугающих мыслей 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 (ощущение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пустоты и бессмысленности существования, отчаяние, чувство одиночества,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беспомощности,  злость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тревога,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страх);</a:t>
            </a: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Типична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необыкновенная поглощенность образом умершего и его идеализация,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(подчеркивание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необычайных достоинств, избегание воспоминаний о его плохих чертах 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поступках);</a:t>
            </a: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Изменение  интенсивности и качества отношений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окружающими (утрата теплоты, раздражительность, желание уединиться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Изменяется повседневная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деятельность;</a:t>
            </a: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Неосознанное отождествление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себя с умершим, что проявляется в невольном подражании ему.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переживанием выступает чувство вины.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арактерны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данной фазы нарушения памяти на текущие события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Внешние изменения  (на лицо застывает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маска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страдания, меняется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походка, человек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горбится);</a:t>
            </a: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Появляется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масса проблем со здоровьем, все время что-то болит.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3" indent="355600" algn="just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Появляется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эмоциональная лабильность.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3" indent="45085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90000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этот период работа по переживанию горя становится ведущей деятельностью.</a:t>
            </a:r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2555776" y="332656"/>
            <a:ext cx="4242048" cy="792088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горя</a:t>
            </a:r>
            <a:endParaRPr lang="ru-RU" sz="4000" b="1" cap="none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6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8784976" cy="5040560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остаточных толчков 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реорганизации</a:t>
            </a:r>
          </a:p>
          <a:p>
            <a:pPr marL="44450" indent="40640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Стадия длится примерно 1 год.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чувствует себя лучше, входит в обычный ритм работы, но время от времени, особенно во время календарных дат (день рождения, новый год, и др.), которые связаны с совместными с умершим человеком переживаниями, чувство горя обостряется. </a:t>
            </a:r>
          </a:p>
          <a:p>
            <a:pPr marL="0" indent="45085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Жизнь входит в свою колею, восстанавливается сон, повседневная деятельность, умерший перестает быть главным сосредоточием жизни. </a:t>
            </a:r>
          </a:p>
          <a:p>
            <a:pPr marL="0" indent="45085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Переживание горя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протекает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виде редких отдельных приступов. </a:t>
            </a:r>
          </a:p>
          <a:p>
            <a:pPr marL="0" indent="450850" algn="just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этот период утрата постепенно входит в жизнь. Человек как бы получает возможность отвлечься от прошлого и обращается к будущему - начинает планировать свою жизнь без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умершего.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2555776" y="332656"/>
            <a:ext cx="4242048" cy="7920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горя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2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8784976" cy="5040560"/>
          </a:xfrm>
        </p:spPr>
        <p:txBody>
          <a:bodyPr>
            <a:normAutofit/>
          </a:bodyPr>
          <a:lstStyle/>
          <a:p>
            <a:pPr marL="4572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Стадия завершения</a:t>
            </a:r>
          </a:p>
          <a:p>
            <a:pPr marL="0" indent="450850"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Последняя стадия горевания – стадия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смерти.</a:t>
            </a:r>
          </a:p>
          <a:p>
            <a:pPr marL="0" indent="450850"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Длительность от года до двух лет. </a:t>
            </a:r>
          </a:p>
          <a:p>
            <a:pPr marL="0" indent="450850"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Смысл и задача «работы горя» в этой фазе состоят в том, чтобы человек простил себя, отпустил обиду, принял ответственность за свою жизнь, а образ умершего занял в его жизни свое постоянное место. Вспоминая об умершем, человек переживает печаль.  </a:t>
            </a:r>
          </a:p>
          <a:p>
            <a:pPr marL="0" indent="45085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Большое значение для протекания реакции горя имеет интенсивность общения с умершим перед смертью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2555776" y="332656"/>
            <a:ext cx="4242048" cy="7920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spc="150" dirty="0" smtClean="0">
                <a:ln w="11430"/>
                <a:solidFill>
                  <a:schemeClr val="tx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Стадии горя</a:t>
            </a:r>
            <a:endParaRPr lang="ru-RU" sz="4000" b="1" spc="150" dirty="0">
              <a:ln w="11430"/>
              <a:solidFill>
                <a:schemeClr val="tx2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2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2351</TotalTime>
  <Words>2406</Words>
  <Application>Microsoft Office PowerPoint</Application>
  <PresentationFormat>Экран (4:3)</PresentationFormat>
  <Paragraphs>281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NewsPrint</vt:lpstr>
      <vt:lpstr> </vt:lpstr>
      <vt:lpstr>Презентация PowerPoint</vt:lpstr>
      <vt:lpstr>Работа горя</vt:lpstr>
      <vt:lpstr>Стадии горя</vt:lpstr>
      <vt:lpstr>Стадии горя</vt:lpstr>
      <vt:lpstr>Стадии горя</vt:lpstr>
      <vt:lpstr>Стадии горя</vt:lpstr>
      <vt:lpstr>Презентация PowerPoint</vt:lpstr>
      <vt:lpstr>Презентация PowerPoint</vt:lpstr>
      <vt:lpstr>Симптомы, которые считаются нормальными для периода  острого горя:</vt:lpstr>
      <vt:lpstr>Патологическое горе</vt:lpstr>
      <vt:lpstr>Основные особенности переживания детского горя</vt:lpstr>
      <vt:lpstr>Основные особенности переживания детского горя</vt:lpstr>
      <vt:lpstr>Стадии переживания горя у детей</vt:lpstr>
      <vt:lpstr>Стадии переживания горя у детей</vt:lpstr>
      <vt:lpstr>Стадии переживания горя у детей</vt:lpstr>
      <vt:lpstr>Стадии переживания горя у детей</vt:lpstr>
      <vt:lpstr>Стадии переживания горя у детей</vt:lpstr>
      <vt:lpstr>Возрастные особенности переживания горя у детей </vt:lpstr>
      <vt:lpstr>Возрастные особенности переживания горя у детей </vt:lpstr>
      <vt:lpstr>Возрастные особенности переживания горя у детей </vt:lpstr>
      <vt:lpstr>Возрастные особенности переживания горя у детей </vt:lpstr>
      <vt:lpstr>Благоприятными условиями проживания горя у детей являются: </vt:lpstr>
      <vt:lpstr>Основные принципы помощи  детям в  состоянии горя</vt:lpstr>
      <vt:lpstr>Основные принципы помощи  детям в  состоянии горя</vt:lpstr>
      <vt:lpstr>Основные принципы помощи  детям в  состоянии горя</vt:lpstr>
      <vt:lpstr>Презентация PowerPoint</vt:lpstr>
      <vt:lpstr>Самое главное:</vt:lpstr>
      <vt:lpstr>Методы терапевтической работы со взрослыми в состоянии горя </vt:lpstr>
      <vt:lpstr>Основные подходы и направления  в работе с горем</vt:lpstr>
      <vt:lpstr>Методы терапевтической работы  с детьми в состоянии горя</vt:lpstr>
      <vt:lpstr>Методы терапевтической работы  с детьми в состоянии горя</vt:lpstr>
      <vt:lpstr>СПАСИБО ЗА ВНИМАНИЕ!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Babkina</dc:creator>
  <cp:lastModifiedBy>Пятыгина А.</cp:lastModifiedBy>
  <cp:revision>195</cp:revision>
  <dcterms:created xsi:type="dcterms:W3CDTF">2015-06-02T11:27:46Z</dcterms:created>
  <dcterms:modified xsi:type="dcterms:W3CDTF">2020-07-07T14:08:08Z</dcterms:modified>
</cp:coreProperties>
</file>