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91" r:id="rId4"/>
    <p:sldId id="292" r:id="rId5"/>
    <p:sldId id="261" r:id="rId6"/>
    <p:sldId id="293" r:id="rId7"/>
    <p:sldId id="294" r:id="rId8"/>
    <p:sldId id="297" r:id="rId9"/>
    <p:sldId id="298" r:id="rId10"/>
    <p:sldId id="295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2" r:id="rId24"/>
    <p:sldId id="321" r:id="rId25"/>
    <p:sldId id="313" r:id="rId26"/>
    <p:sldId id="311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000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/>
    <p:restoredTop sz="94481"/>
  </p:normalViewPr>
  <p:slideViewPr>
    <p:cSldViewPr>
      <p:cViewPr varScale="1">
        <p:scale>
          <a:sx n="100" d="100"/>
          <a:sy n="100" d="100"/>
        </p:scale>
        <p:origin x="5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C2C60A-6832-4635-98E0-A8A152D231F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556620-442F-4E6F-BB09-7987F57B74AA}">
      <dgm:prSet custT="1"/>
      <dgm:spPr>
        <a:ln>
          <a:noFill/>
        </a:ln>
      </dgm:spPr>
      <dgm:t>
        <a:bodyPr/>
        <a:lstStyle/>
        <a:p>
          <a:pPr algn="ctr" rtl="0"/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Центр экстренной психологической помощи</a:t>
          </a:r>
        </a:p>
        <a:p>
          <a:pPr algn="ctr"/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МЧС России</a:t>
          </a:r>
          <a:b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Южный филиал</a:t>
          </a:r>
        </a:p>
        <a:p>
          <a:pPr algn="ctr" rtl="0"/>
          <a:br>
            <a:rPr lang="ru-RU" sz="1600" b="1" dirty="0"/>
          </a:br>
          <a:endParaRPr lang="ru-RU" sz="1600" dirty="0"/>
        </a:p>
      </dgm:t>
    </dgm:pt>
    <dgm:pt modelId="{B134C522-ED9A-4496-BD29-0563A4DA862F}" type="parTrans" cxnId="{71D4265A-D38F-424F-A684-94B118C25DAD}">
      <dgm:prSet/>
      <dgm:spPr/>
      <dgm:t>
        <a:bodyPr/>
        <a:lstStyle/>
        <a:p>
          <a:endParaRPr lang="ru-RU"/>
        </a:p>
      </dgm:t>
    </dgm:pt>
    <dgm:pt modelId="{B77ED5D5-C32F-49A7-BB93-5A9E49D23C1F}" type="sibTrans" cxnId="{71D4265A-D38F-424F-A684-94B118C25DAD}">
      <dgm:prSet/>
      <dgm:spPr/>
      <dgm:t>
        <a:bodyPr/>
        <a:lstStyle/>
        <a:p>
          <a:endParaRPr lang="ru-RU"/>
        </a:p>
      </dgm:t>
    </dgm:pt>
    <dgm:pt modelId="{EF90D1B2-4706-46E1-B82E-E914E5C8EB94}" type="pres">
      <dgm:prSet presAssocID="{D9C2C60A-6832-4635-98E0-A8A152D231FF}" presName="linear" presStyleCnt="0">
        <dgm:presLayoutVars>
          <dgm:animLvl val="lvl"/>
          <dgm:resizeHandles val="exact"/>
        </dgm:presLayoutVars>
      </dgm:prSet>
      <dgm:spPr/>
    </dgm:pt>
    <dgm:pt modelId="{8D1EE81E-AC15-4241-83C6-62A5F1AC105D}" type="pres">
      <dgm:prSet presAssocID="{14556620-442F-4E6F-BB09-7987F57B74AA}" presName="parentText" presStyleLbl="node1" presStyleIdx="0" presStyleCnt="1" custScaleY="72005" custLinFactY="34307" custLinFactNeighborX="1136" custLinFactNeighborY="100000">
        <dgm:presLayoutVars>
          <dgm:chMax val="0"/>
          <dgm:bulletEnabled val="1"/>
        </dgm:presLayoutVars>
      </dgm:prSet>
      <dgm:spPr/>
    </dgm:pt>
  </dgm:ptLst>
  <dgm:cxnLst>
    <dgm:cxn modelId="{71D4265A-D38F-424F-A684-94B118C25DAD}" srcId="{D9C2C60A-6832-4635-98E0-A8A152D231FF}" destId="{14556620-442F-4E6F-BB09-7987F57B74AA}" srcOrd="0" destOrd="0" parTransId="{B134C522-ED9A-4496-BD29-0563A4DA862F}" sibTransId="{B77ED5D5-C32F-49A7-BB93-5A9E49D23C1F}"/>
    <dgm:cxn modelId="{26D5F0C1-C393-48AC-8CE5-1A9334FE3216}" type="presOf" srcId="{14556620-442F-4E6F-BB09-7987F57B74AA}" destId="{8D1EE81E-AC15-4241-83C6-62A5F1AC105D}" srcOrd="0" destOrd="0" presId="urn:microsoft.com/office/officeart/2005/8/layout/vList2"/>
    <dgm:cxn modelId="{BE09AED5-7114-48A5-9764-E2E9D1B4FB08}" type="presOf" srcId="{D9C2C60A-6832-4635-98E0-A8A152D231FF}" destId="{EF90D1B2-4706-46E1-B82E-E914E5C8EB94}" srcOrd="0" destOrd="0" presId="urn:microsoft.com/office/officeart/2005/8/layout/vList2"/>
    <dgm:cxn modelId="{0E371746-138A-46ED-BF96-7480A7642292}" type="presParOf" srcId="{EF90D1B2-4706-46E1-B82E-E914E5C8EB94}" destId="{8D1EE81E-AC15-4241-83C6-62A5F1AC105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EE81E-AC15-4241-83C6-62A5F1AC105D}">
      <dsp:nvSpPr>
        <dsp:cNvPr id="0" name=""/>
        <dsp:cNvSpPr/>
      </dsp:nvSpPr>
      <dsp:spPr>
        <a:xfrm>
          <a:off x="0" y="823723"/>
          <a:ext cx="6768752" cy="4372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Центр экстренной психологической помощи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МЧС России</a:t>
          </a:r>
          <a:b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Южный филиал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1600" b="1" kern="1200" dirty="0"/>
          </a:br>
          <a:endParaRPr lang="ru-RU" sz="1600" kern="1200" dirty="0"/>
        </a:p>
      </dsp:txBody>
      <dsp:txXfrm>
        <a:off x="21343" y="845066"/>
        <a:ext cx="6726066" cy="394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17.09.2020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70913106"/>
              </p:ext>
            </p:extLst>
          </p:nvPr>
        </p:nvGraphicFramePr>
        <p:xfrm>
          <a:off x="1259632" y="116632"/>
          <a:ext cx="6768752" cy="1260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64" y="1449007"/>
            <a:ext cx="1656184" cy="15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3842490"/>
            <a:ext cx="5904656" cy="156966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002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Оказание экстренной психологической помощи детям в условиях ЧС</a:t>
            </a:r>
          </a:p>
        </p:txBody>
      </p: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2" name="Рисунок 11" descr="Логотип copy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53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92074" y="1484784"/>
            <a:ext cx="8536130" cy="42480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200" dirty="0">
                <a:solidFill>
                  <a:schemeClr val="tx2"/>
                </a:solidFill>
              </a:rPr>
              <a:t>- </a:t>
            </a:r>
            <a:r>
              <a:rPr lang="ru-RU" sz="2800" dirty="0">
                <a:solidFill>
                  <a:schemeClr val="tx2"/>
                </a:solidFill>
              </a:rPr>
              <a:t>Повторно переживание психотравмирующего события </a:t>
            </a:r>
            <a:r>
              <a:rPr lang="ru-RU" sz="2800" i="1" dirty="0">
                <a:solidFill>
                  <a:schemeClr val="tx2"/>
                </a:solidFill>
              </a:rPr>
              <a:t>(</a:t>
            </a:r>
            <a:r>
              <a:rPr lang="ru-RU" sz="2800" i="1" dirty="0" err="1">
                <a:solidFill>
                  <a:schemeClr val="tx2"/>
                </a:solidFill>
              </a:rPr>
              <a:t>флешбеки</a:t>
            </a:r>
            <a:r>
              <a:rPr lang="ru-RU" sz="2800" i="1" dirty="0">
                <a:solidFill>
                  <a:schemeClr val="tx2"/>
                </a:solidFill>
              </a:rPr>
              <a:t>);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- Потребность в тишине </a:t>
            </a:r>
            <a:r>
              <a:rPr lang="ru-RU" sz="2800" i="1" dirty="0">
                <a:solidFill>
                  <a:schemeClr val="tx2"/>
                </a:solidFill>
              </a:rPr>
              <a:t>(</a:t>
            </a:r>
            <a:r>
              <a:rPr lang="ru-RU" sz="2800" i="1" dirty="0" err="1">
                <a:solidFill>
                  <a:schemeClr val="tx2"/>
                </a:solidFill>
              </a:rPr>
              <a:t>гиперакузия</a:t>
            </a:r>
            <a:r>
              <a:rPr lang="ru-RU" sz="2800" i="1" dirty="0">
                <a:solidFill>
                  <a:schemeClr val="tx2"/>
                </a:solidFill>
              </a:rPr>
              <a:t>);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- Боязнь громких звуков</a:t>
            </a:r>
            <a:r>
              <a:rPr lang="ru-RU" sz="2800" i="1" dirty="0">
                <a:solidFill>
                  <a:schemeClr val="tx2"/>
                </a:solidFill>
              </a:rPr>
              <a:t>(</a:t>
            </a:r>
            <a:r>
              <a:rPr lang="ru-RU" sz="2800" i="1" dirty="0" err="1">
                <a:solidFill>
                  <a:schemeClr val="tx2"/>
                </a:solidFill>
              </a:rPr>
              <a:t>акузофобия</a:t>
            </a:r>
            <a:r>
              <a:rPr lang="ru-RU" sz="2800" i="1" dirty="0">
                <a:solidFill>
                  <a:schemeClr val="tx2"/>
                </a:solidFill>
              </a:rPr>
              <a:t>);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- Тревожность;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- Повышенное возбуждение;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- Чувство вины;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- Изменение характера;</a:t>
            </a:r>
          </a:p>
          <a:p>
            <a:pPr marL="457200" indent="-457200" algn="just">
              <a:spcBef>
                <a:spcPct val="20000"/>
              </a:spcBef>
              <a:buClr>
                <a:schemeClr val="accent1"/>
              </a:buClr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Негативные изменение в учебной деятельности;</a:t>
            </a:r>
          </a:p>
          <a:p>
            <a:pPr marL="457200" indent="-457200" algn="just">
              <a:spcBef>
                <a:spcPct val="20000"/>
              </a:spcBef>
              <a:buClr>
                <a:schemeClr val="accent1"/>
              </a:buClr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Регрессия.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269911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Симптомы наличия ПТСР у детей</a:t>
            </a:r>
          </a:p>
        </p:txBody>
      </p:sp>
    </p:spTree>
    <p:extLst>
      <p:ext uri="{BB962C8B-B14F-4D97-AF65-F5344CB8AC3E}">
        <p14:creationId xmlns:p14="http://schemas.microsoft.com/office/powerpoint/2010/main" val="199912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471346" y="1423347"/>
            <a:ext cx="8536130" cy="47812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Факторы влияющие на чувствительность ребенка психотравмирующего события: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Генетические;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Типологические особенности;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Уровень психического развития; 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Жизненный опыт;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Возраст ребенка. </a:t>
            </a:r>
          </a:p>
          <a:p>
            <a:endParaRPr lang="ru-RU" sz="2800" dirty="0">
              <a:solidFill>
                <a:schemeClr val="tx2"/>
              </a:solidFill>
            </a:endParaRPr>
          </a:p>
          <a:p>
            <a:r>
              <a:rPr lang="ru-RU" sz="2800" dirty="0">
                <a:solidFill>
                  <a:schemeClr val="tx2"/>
                </a:solidFill>
              </a:rPr>
              <a:t>Эти факторы определяют величину психологических защитных ресурсов ребенка и его способность  самостоятельно справиться с ситуацией.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04" y="627664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Особенности реагирования детей на психотравмирующее событие </a:t>
            </a:r>
          </a:p>
        </p:txBody>
      </p:sp>
    </p:spTree>
    <p:extLst>
      <p:ext uri="{BB962C8B-B14F-4D97-AF65-F5344CB8AC3E}">
        <p14:creationId xmlns:p14="http://schemas.microsoft.com/office/powerpoint/2010/main" val="159440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334820" y="1268760"/>
            <a:ext cx="8536130" cy="28037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Ранний возраст (до 3-х лет);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Дошкольный (3-7 лет);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Младший школьный (7-11 лет);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Подростковый (11-15 лет);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Юношеский (15-18 лет).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45" y="758159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Возрастные особенности реагирования детей на психотравмирующее событие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964521-5A46-2141-A0C2-0FB64692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9144000" cy="2712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170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245920" y="1206265"/>
            <a:ext cx="8536130" cy="45399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Особенности реагирования: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Изменения, связанные с режимными моментами: нарушения сна, отказ от еды, отказ использовать горшок, мыться, переодеваться;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Бурные эмоциональные проявления в виде частого и громкого плача, капризов, истерик; 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Повышенная двигательная активность, появление психосоматических симптомов;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Воспоминания о психотравмирующих событиях могут проявляться в виде «</a:t>
            </a:r>
            <a:r>
              <a:rPr lang="ru-RU" sz="2800" dirty="0" err="1">
                <a:solidFill>
                  <a:schemeClr val="tx2"/>
                </a:solidFill>
              </a:rPr>
              <a:t>флешбеков</a:t>
            </a:r>
            <a:r>
              <a:rPr lang="ru-RU" sz="2800" dirty="0">
                <a:solidFill>
                  <a:schemeClr val="tx2"/>
                </a:solidFill>
              </a:rPr>
              <a:t>».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52" y="346561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Ранний возраст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599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260688" y="770756"/>
            <a:ext cx="8536130" cy="2878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Особенности оказания ЭПП: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Воздействие на эмоциональное состояние детей через родителей (через их состояние и поведение);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Информационно-психологическая поддержка родителей.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52" y="346561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Ранний возраст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F4979A-167D-D140-9ACD-109F25880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7134"/>
            <a:ext cx="4841552" cy="2890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963BEF-C823-1A49-A01B-6212E21B6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76" y="3191552"/>
            <a:ext cx="4338942" cy="2878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2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245920" y="1772816"/>
            <a:ext cx="8536130" cy="28785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r>
              <a:rPr lang="ru-RU" sz="2800" dirty="0">
                <a:solidFill>
                  <a:schemeClr val="tx2"/>
                </a:solidFill>
              </a:rPr>
              <a:t>Особенности реагирования:</a:t>
            </a:r>
          </a:p>
          <a:p>
            <a:pPr algn="just"/>
            <a:r>
              <a:rPr lang="ru-RU" sz="2800" dirty="0">
                <a:solidFill>
                  <a:schemeClr val="tx2"/>
                </a:solidFill>
              </a:rPr>
              <a:t>- Реакция носит преимущественно пассивный характер;</a:t>
            </a:r>
          </a:p>
          <a:p>
            <a:pPr algn="just"/>
            <a:r>
              <a:rPr lang="ru-RU" sz="2800" dirty="0">
                <a:solidFill>
                  <a:schemeClr val="tx2"/>
                </a:solidFill>
              </a:rPr>
              <a:t>- Нарушение сна, недержание мочи, отказ от еды, уход в болезнь (на соматическом уровне);</a:t>
            </a:r>
          </a:p>
          <a:p>
            <a:pPr algn="just"/>
            <a:r>
              <a:rPr lang="ru-RU" sz="2800" dirty="0">
                <a:solidFill>
                  <a:schemeClr val="tx2"/>
                </a:solidFill>
              </a:rPr>
              <a:t>-Повышенная возбудимость, подавленность, регресс в поведении, заикание, усиление симбиоза с родителями (на эмоционально-поведенческом уровне);</a:t>
            </a:r>
          </a:p>
          <a:p>
            <a:pPr algn="just"/>
            <a:r>
              <a:rPr lang="ru-RU" sz="2800" dirty="0">
                <a:solidFill>
                  <a:schemeClr val="tx2"/>
                </a:solidFill>
              </a:rPr>
              <a:t>- Нарушения речи.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260648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Дошкольный возраст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78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150993" y="1014084"/>
            <a:ext cx="8536130" cy="3600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Особенности оказания ЭПП: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Воздействие на эмоциональное состояние детей через игру (эффективны игры, направленные на стимуляцию воображения т.к. позволяют воспроизвести психотравмирующие события,  компенсировать свои переживания и выйти из них;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Воздействие на детей через </a:t>
            </a:r>
          </a:p>
          <a:p>
            <a:r>
              <a:rPr lang="ru-RU" sz="2800" dirty="0">
                <a:solidFill>
                  <a:schemeClr val="tx2"/>
                </a:solidFill>
              </a:rPr>
              <a:t>родителей (через их состояние</a:t>
            </a:r>
          </a:p>
          <a:p>
            <a:r>
              <a:rPr lang="ru-RU" sz="2800" dirty="0">
                <a:solidFill>
                  <a:schemeClr val="tx2"/>
                </a:solidFill>
              </a:rPr>
              <a:t> и поведение).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124454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Дошкольный возраст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B4D0BD-C1E6-D341-933B-04B28853B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4355976" cy="311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345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180974" y="1274733"/>
            <a:ext cx="8536130" cy="48245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Особенности реагирования: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Замкнутое, отстраненное поведение, отказ от действий, связанных с общением, потребность в обсуждении психотравмирующего события;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Агрессивность, раздражительность (особенно по отношению к родителям и значимым взрослым);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Трудности в выполнении  ежедневных обязанностей;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Головные или желудочные боли, расстройство стула, нарушения сна (на соматическом уровне);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Регрессивные проявления: недержание мочи, сосание пальца, отказ спать одному (на поведенческом уровне).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260648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Младший школьный возраст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27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180974" y="1046862"/>
            <a:ext cx="8963026" cy="9419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Особенности оказания ЭПП: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2"/>
                </a:solidFill>
              </a:rPr>
              <a:t>Информирование ребенка, соответственное возрасту.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281686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Младший школьный возраст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E9F4CA-942B-D348-BF12-9AD8B23AF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51" y="2270528"/>
            <a:ext cx="5887521" cy="39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039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126792" y="765175"/>
            <a:ext cx="8536130" cy="48245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Особенности реагирования: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Агрессивное, деструктивное поведение;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Протестные реакции, поиск эмоционально заряженных (рисковых) ситуаций;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Демонстрация  безразличия, отчужденности от дружеской компании;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Головные боли, трудности концентрации внимания (на соматическом уровне);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Затруднения в учебной деятельности (на поведенческом уровне).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260648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Подростковый возраст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902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86690" y="58007"/>
            <a:ext cx="8363272" cy="4536504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Локальные психотравмирующие ситуации </a:t>
            </a:r>
            <a:r>
              <a:rPr lang="ru-RU" dirty="0">
                <a:latin typeface="Times New Roman"/>
              </a:rPr>
              <a:t>– </a:t>
            </a:r>
            <a:r>
              <a:rPr lang="ru-RU" dirty="0"/>
              <a:t>затрагивают отдельного ребенка или отдельную семью. Например, к таким ситуациям можно отнести автокатастрофу, пожар, тяжелую болезнь, смерть кого-либо из членов семьи. </a:t>
            </a:r>
          </a:p>
          <a:p>
            <a:pPr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dirty="0"/>
              <a:t>Самыми психотравмирующими для детской психики ситуациями являются:</a:t>
            </a:r>
          </a:p>
          <a:p>
            <a:pPr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dirty="0"/>
              <a:t>- Насильственная смерть</a:t>
            </a:r>
          </a:p>
          <a:p>
            <a:pPr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dirty="0"/>
              <a:t>- Суицид близкого для ребенка человека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9" name="Рисунок 8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8E9735-78C8-4647-A838-4108F6F9F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12" y="4321111"/>
            <a:ext cx="3341514" cy="2506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A5FC7F-0FE8-FB4D-B62A-B252FAFD9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7" y="4410183"/>
            <a:ext cx="3784389" cy="2389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14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291958" y="792931"/>
            <a:ext cx="8536130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Особенности оказания ЭПП: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Воздействие на эмоциональное состояние детей с помощью группы сверстников.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188640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Подростковый возраст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5C1255-92C1-5044-AC53-0B82E67BF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" y="2478846"/>
            <a:ext cx="4787918" cy="3193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05D76D-5FC2-1C49-B0E3-919D86255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58" y="2451090"/>
            <a:ext cx="4258005" cy="3193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426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164512" y="1401701"/>
            <a:ext cx="8536130" cy="48245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Особенности реагирования: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Проявления стрессовых реакций такие же, как и у взрослых. </a:t>
            </a:r>
          </a:p>
          <a:p>
            <a:r>
              <a:rPr lang="ru-RU" sz="2800" dirty="0">
                <a:solidFill>
                  <a:schemeClr val="tx2"/>
                </a:solidFill>
              </a:rPr>
              <a:t>Проявления ПТСР: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Регресс (потеря уже сформировавшихся норм поведения – сидение на полу, отказ от гигиенического ухода за собой);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Нарушение межличностных отношений с окружающими;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</a:t>
            </a:r>
            <a:r>
              <a:rPr lang="ru-RU" sz="2800" dirty="0" err="1">
                <a:solidFill>
                  <a:schemeClr val="tx2"/>
                </a:solidFill>
              </a:rPr>
              <a:t>Манипулятивное</a:t>
            </a:r>
            <a:r>
              <a:rPr lang="ru-RU" sz="2800" dirty="0">
                <a:solidFill>
                  <a:schemeClr val="tx2"/>
                </a:solidFill>
              </a:rPr>
              <a:t> поведение с целью получения вторичной выгоды;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Социальная </a:t>
            </a:r>
            <a:r>
              <a:rPr lang="ru-RU" sz="2800" dirty="0" err="1">
                <a:solidFill>
                  <a:schemeClr val="tx2"/>
                </a:solidFill>
              </a:rPr>
              <a:t>дезадаптация</a:t>
            </a:r>
            <a:r>
              <a:rPr lang="ru-RU" sz="2800" dirty="0">
                <a:solidFill>
                  <a:schemeClr val="tx2"/>
                </a:solidFill>
              </a:rPr>
              <a:t>;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Переоценка своих жизненных планов и целей.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260648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Юношеский возраст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499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291958" y="792931"/>
            <a:ext cx="8536130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Особенности оказания ЭПП:</a:t>
            </a:r>
          </a:p>
          <a:p>
            <a:r>
              <a:rPr lang="ru-RU" sz="2800" dirty="0">
                <a:solidFill>
                  <a:schemeClr val="tx2"/>
                </a:solidFill>
              </a:rPr>
              <a:t>- Оказание ЭПП при острых реакциях на стресс, как и у взрослых.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188640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Юношеский возраст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132AE5-0861-CA44-BE80-83E5CC367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95" y="2204864"/>
            <a:ext cx="5985409" cy="398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504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45244" y="2780928"/>
            <a:ext cx="9051926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r>
              <a:rPr lang="ru-RU" sz="2800" dirty="0">
                <a:solidFill>
                  <a:schemeClr val="tx2"/>
                </a:solidFill>
              </a:rPr>
              <a:t>Сразу после психотравмирующего события основной задачей экстренной психологической помощи пострадавшим детям и подросткам является экспресс-коррекция наиболее острой симптоматики: </a:t>
            </a:r>
          </a:p>
          <a:p>
            <a:pPr algn="just"/>
            <a:r>
              <a:rPr lang="ru-RU" sz="2800" dirty="0">
                <a:solidFill>
                  <a:schemeClr val="tx2"/>
                </a:solidFill>
              </a:rPr>
              <a:t>- восстановление нормального сна и питания (что создает благоприятные условия для восстановления центральной нервной системы); </a:t>
            </a:r>
          </a:p>
          <a:p>
            <a:pPr algn="just"/>
            <a:r>
              <a:rPr lang="ru-RU" sz="2800" dirty="0">
                <a:solidFill>
                  <a:schemeClr val="tx2"/>
                </a:solidFill>
              </a:rPr>
              <a:t>-  обеспечение стабильного уровня общей активности; </a:t>
            </a:r>
          </a:p>
          <a:p>
            <a:pPr algn="just"/>
            <a:r>
              <a:rPr lang="ru-RU" sz="2800" dirty="0">
                <a:solidFill>
                  <a:schemeClr val="tx2"/>
                </a:solidFill>
              </a:rPr>
              <a:t>- преодоление острых фобий, депрессивных состояний, тревоги, </a:t>
            </a:r>
            <a:r>
              <a:rPr lang="ru-RU" sz="2800" dirty="0" err="1">
                <a:solidFill>
                  <a:schemeClr val="tx2"/>
                </a:solidFill>
              </a:rPr>
              <a:t>флэшбэк</a:t>
            </a:r>
            <a:r>
              <a:rPr lang="ru-RU" sz="2800" dirty="0">
                <a:solidFill>
                  <a:schemeClr val="tx2"/>
                </a:solidFill>
              </a:rPr>
              <a:t>-эффектов.</a:t>
            </a:r>
          </a:p>
          <a:p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33" y="625287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Особенности организации работы психолога с детьми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6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188640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Этапы оказания ЭПП ребенку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адпись 2">
            <a:extLst>
              <a:ext uri="{FF2B5EF4-FFF2-40B4-BE49-F238E27FC236}">
                <a16:creationId xmlns:a16="http://schemas.microsoft.com/office/drawing/2014/main" id="{1ABD2FA1-4A36-5045-B3A9-E916D244C839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211364" y="1066380"/>
            <a:ext cx="244475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 информации</a:t>
            </a:r>
            <a:endParaRPr lang="ru-RU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Надпись 2">
            <a:extLst>
              <a:ext uri="{FF2B5EF4-FFF2-40B4-BE49-F238E27FC236}">
                <a16:creationId xmlns:a16="http://schemas.microsoft.com/office/drawing/2014/main" id="{2C072A27-5994-644F-9EEC-85EFD4FFBC1E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211364" y="1566813"/>
            <a:ext cx="2444750" cy="2546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Установление контакта</a:t>
            </a:r>
            <a:endParaRPr lang="ru-RU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Надпись 2">
            <a:extLst>
              <a:ext uri="{FF2B5EF4-FFF2-40B4-BE49-F238E27FC236}">
                <a16:creationId xmlns:a16="http://schemas.microsoft.com/office/drawing/2014/main" id="{F041428A-6273-EB45-8362-ED85E853CB04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187983" y="1942802"/>
            <a:ext cx="244475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Экспресс-диагностика состояния</a:t>
            </a:r>
            <a:endParaRPr lang="ru-RU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Надпись 2">
            <a:extLst>
              <a:ext uri="{FF2B5EF4-FFF2-40B4-BE49-F238E27FC236}">
                <a16:creationId xmlns:a16="http://schemas.microsoft.com/office/drawing/2014/main" id="{56C16D9C-693A-2C49-A1F2-CECBB5B39198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207668" y="2632938"/>
            <a:ext cx="2429510" cy="4859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направления работы</a:t>
            </a:r>
          </a:p>
        </p:txBody>
      </p:sp>
      <p:sp>
        <p:nvSpPr>
          <p:cNvPr id="19" name="Надпись 2">
            <a:extLst>
              <a:ext uri="{FF2B5EF4-FFF2-40B4-BE49-F238E27FC236}">
                <a16:creationId xmlns:a16="http://schemas.microsoft.com/office/drawing/2014/main" id="{89E573FE-4C69-0049-BF7F-CCC3F0462B06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211364" y="3251494"/>
            <a:ext cx="244475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 метода работы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Подбор техник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Надпись 2">
            <a:extLst>
              <a:ext uri="{FF2B5EF4-FFF2-40B4-BE49-F238E27FC236}">
                <a16:creationId xmlns:a16="http://schemas.microsoft.com/office/drawing/2014/main" id="{73933A9E-A066-6342-9AE5-E0A65284138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207668" y="3819938"/>
            <a:ext cx="2425065" cy="55774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работы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id="{2C47C1C3-25F8-EF48-9833-71E896D8FD0A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203223" y="4454539"/>
            <a:ext cx="24295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актуальным состоянием</a:t>
            </a:r>
            <a:endParaRPr lang="ru-RU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Надпись 2">
            <a:extLst>
              <a:ext uri="{FF2B5EF4-FFF2-40B4-BE49-F238E27FC236}">
                <a16:creationId xmlns:a16="http://schemas.microsoft.com/office/drawing/2014/main" id="{93F3CF17-B063-CB4A-83EB-C62B5A8087B8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187983" y="5055565"/>
            <a:ext cx="244475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</a:t>
            </a:r>
            <a:endParaRPr lang="ru-RU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Надпись 2">
            <a:extLst>
              <a:ext uri="{FF2B5EF4-FFF2-40B4-BE49-F238E27FC236}">
                <a16:creationId xmlns:a16="http://schemas.microsoft.com/office/drawing/2014/main" id="{A086227D-657E-3F4F-BADA-52346AA48141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187983" y="5449764"/>
            <a:ext cx="2444750" cy="2616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Психологический прогноз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Надпись 2">
            <a:extLst>
              <a:ext uri="{FF2B5EF4-FFF2-40B4-BE49-F238E27FC236}">
                <a16:creationId xmlns:a16="http://schemas.microsoft.com/office/drawing/2014/main" id="{1BEB3BE1-00E7-FD44-A9FB-B48FFA54E494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989395" y="6005617"/>
            <a:ext cx="2187436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родителям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Надпись 2">
            <a:extLst>
              <a:ext uri="{FF2B5EF4-FFF2-40B4-BE49-F238E27FC236}">
                <a16:creationId xmlns:a16="http://schemas.microsoft.com/office/drawing/2014/main" id="{0132374D-5DED-BB44-A6CE-3A7C939AA0CF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5731931" y="6014339"/>
            <a:ext cx="2444750" cy="7651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Передача психологам РСЧС для оказания пролонгированной помощи </a:t>
            </a:r>
            <a:endParaRPr lang="ru-RU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AutoShape 13">
            <a:extLst>
              <a:ext uri="{FF2B5EF4-FFF2-40B4-BE49-F238E27FC236}">
                <a16:creationId xmlns:a16="http://schemas.microsoft.com/office/drawing/2014/main" id="{A5B40BFF-3C2F-2C4A-9ACF-736FACF9FDFA}"/>
              </a:ext>
            </a:extLst>
          </p:cNvPr>
          <p:cNvCxnSpPr>
            <a:cxnSpLocks noChangeAspect="1" noEditPoints="1" noChangeArrowheads="1" noChangeShapeType="1"/>
          </p:cNvCxnSpPr>
          <p:nvPr/>
        </p:nvCxnSpPr>
        <p:spPr bwMode="auto">
          <a:xfrm>
            <a:off x="2987824" y="1126507"/>
            <a:ext cx="0" cy="458486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21">
            <a:extLst>
              <a:ext uri="{FF2B5EF4-FFF2-40B4-BE49-F238E27FC236}">
                <a16:creationId xmlns:a16="http://schemas.microsoft.com/office/drawing/2014/main" id="{C817DA80-DF80-0249-B705-C575C96D4A01}"/>
              </a:ext>
            </a:extLst>
          </p:cNvPr>
          <p:cNvCxnSpPr>
            <a:cxnSpLocks noChangeAspect="1" noEditPoints="1" noChangeArrowheads="1" noChangeShapeType="1"/>
          </p:cNvCxnSpPr>
          <p:nvPr/>
        </p:nvCxnSpPr>
        <p:spPr bwMode="auto">
          <a:xfrm flipH="1">
            <a:off x="3128293" y="5725767"/>
            <a:ext cx="74930" cy="2476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22">
            <a:extLst>
              <a:ext uri="{FF2B5EF4-FFF2-40B4-BE49-F238E27FC236}">
                <a16:creationId xmlns:a16="http://schemas.microsoft.com/office/drawing/2014/main" id="{7FE6004B-D6EC-1E46-9DB2-2B92E772A4F2}"/>
              </a:ext>
            </a:extLst>
          </p:cNvPr>
          <p:cNvCxnSpPr>
            <a:cxnSpLocks noChangeAspect="1" noEditPoints="1" noChangeArrowheads="1" noChangeShapeType="1"/>
          </p:cNvCxnSpPr>
          <p:nvPr/>
        </p:nvCxnSpPr>
        <p:spPr bwMode="auto">
          <a:xfrm>
            <a:off x="5632733" y="5757967"/>
            <a:ext cx="67310" cy="2476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372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-27825" y="1750252"/>
            <a:ext cx="9051926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r>
              <a:rPr lang="ru-RU" sz="2800" dirty="0">
                <a:solidFill>
                  <a:schemeClr val="tx2"/>
                </a:solidFill>
              </a:rPr>
              <a:t>Одним из наиболее часто встречающимся симптомом является </a:t>
            </a:r>
            <a:r>
              <a:rPr lang="ru-RU" sz="2800" b="1" dirty="0">
                <a:solidFill>
                  <a:schemeClr val="tx2"/>
                </a:solidFill>
              </a:rPr>
              <a:t>нарушение сна</a:t>
            </a:r>
            <a:r>
              <a:rPr lang="ru-RU" sz="2800" dirty="0">
                <a:solidFill>
                  <a:schemeClr val="tx2"/>
                </a:solidFill>
              </a:rPr>
              <a:t>. Восстановлению сна способствуют релаксация и контроль за ритмом дыхания. Использование в работе дыхательных техник позволит обеспечить благоприятные условия для восстановления нервной системы ребенка.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646365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Методы и формы работы с симптомами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психотравмы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7F4F71-4FFB-0046-B3AF-9609DB33F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34" y="3408411"/>
            <a:ext cx="3444826" cy="344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115DE6-F233-4E40-9C65-40D6080FF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8" y="3791404"/>
            <a:ext cx="4088794" cy="306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517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-38269" y="1965111"/>
            <a:ext cx="9051926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r>
              <a:rPr lang="ru-RU" sz="2800" dirty="0">
                <a:solidFill>
                  <a:schemeClr val="tx2"/>
                </a:solidFill>
              </a:rPr>
              <a:t>Следующая важная задача работы психолога –</a:t>
            </a:r>
          </a:p>
          <a:p>
            <a:pPr algn="just"/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chemeClr val="tx2"/>
                </a:solidFill>
              </a:rPr>
              <a:t>восстановление общего уровня активности.</a:t>
            </a:r>
          </a:p>
          <a:p>
            <a:pPr algn="just"/>
            <a:r>
              <a:rPr lang="ru-RU" sz="2800" dirty="0">
                <a:solidFill>
                  <a:schemeClr val="tx2"/>
                </a:solidFill>
              </a:rPr>
              <a:t>При выраженной пассивности целесообразно будет предложить ребенку простые задания на выбор. </a:t>
            </a:r>
          </a:p>
          <a:p>
            <a:pPr algn="just"/>
            <a:r>
              <a:rPr lang="ru-RU" sz="2800" dirty="0">
                <a:solidFill>
                  <a:schemeClr val="tx2"/>
                </a:solidFill>
              </a:rPr>
              <a:t>При менее выраженной психической заторможенности ребенку предлагаются подвижные игры, игры с мячом, со скакалкой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646365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Методы и формы работы с симптомами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психотравмы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4F8E3C-3303-034E-A3CA-3B10DD378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64917"/>
            <a:ext cx="4157984" cy="294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7BA8A48-0D5D-0F4E-AB7B-A673DCE9B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74" y="4176840"/>
            <a:ext cx="3661512" cy="273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17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0" y="2984889"/>
            <a:ext cx="9051926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r>
              <a:rPr lang="ru-RU" sz="2800" dirty="0">
                <a:solidFill>
                  <a:schemeClr val="tx2"/>
                </a:solidFill>
              </a:rPr>
              <a:t>Для </a:t>
            </a:r>
            <a:r>
              <a:rPr lang="ru-RU" sz="2800" dirty="0" err="1">
                <a:solidFill>
                  <a:schemeClr val="tx2"/>
                </a:solidFill>
              </a:rPr>
              <a:t>отреагирования</a:t>
            </a:r>
            <a:r>
              <a:rPr lang="ru-RU" sz="2800" dirty="0">
                <a:solidFill>
                  <a:schemeClr val="tx2"/>
                </a:solidFill>
              </a:rPr>
              <a:t> агрессии эффективен метод </a:t>
            </a:r>
            <a:r>
              <a:rPr lang="ru-RU" sz="2800" dirty="0" err="1">
                <a:solidFill>
                  <a:schemeClr val="tx2"/>
                </a:solidFill>
              </a:rPr>
              <a:t>игротерапии</a:t>
            </a:r>
            <a:r>
              <a:rPr lang="ru-RU" sz="2800" dirty="0">
                <a:solidFill>
                  <a:schemeClr val="tx2"/>
                </a:solidFill>
              </a:rPr>
              <a:t>:</a:t>
            </a:r>
          </a:p>
          <a:p>
            <a:pPr hangingPunct="0"/>
            <a:r>
              <a:rPr lang="ru-RU" sz="2800" dirty="0">
                <a:solidFill>
                  <a:schemeClr val="tx2"/>
                </a:solidFill>
              </a:rPr>
              <a:t>- Фехтование надувными мечами (надуваются из воздушных шаров);</a:t>
            </a:r>
          </a:p>
          <a:p>
            <a:pPr hangingPunct="0"/>
            <a:r>
              <a:rPr lang="ru-RU" sz="2800" dirty="0">
                <a:solidFill>
                  <a:schemeClr val="tx2"/>
                </a:solidFill>
              </a:rPr>
              <a:t>- Прокалывание воздушных шаров;</a:t>
            </a:r>
          </a:p>
          <a:p>
            <a:pPr hangingPunct="0"/>
            <a:r>
              <a:rPr lang="ru-RU" sz="2800" dirty="0">
                <a:solidFill>
                  <a:schemeClr val="tx2"/>
                </a:solidFill>
              </a:rPr>
              <a:t>- Игры с игрушками, изображающими агрессивных персонажей (Волк, Баба Яга);</a:t>
            </a:r>
          </a:p>
          <a:p>
            <a:pPr hangingPunct="0"/>
            <a:r>
              <a:rPr lang="ru-RU" sz="2800" dirty="0">
                <a:solidFill>
                  <a:schemeClr val="tx2"/>
                </a:solidFill>
              </a:rPr>
              <a:t>- Создание рисунка с агрессивным сюжетом;</a:t>
            </a:r>
          </a:p>
          <a:p>
            <a:pPr hangingPunct="0"/>
            <a:r>
              <a:rPr lang="ru-RU" sz="2800" dirty="0">
                <a:solidFill>
                  <a:schemeClr val="tx2"/>
                </a:solidFill>
              </a:rPr>
              <a:t>- Разрывание бумаги или картона.</a:t>
            </a:r>
          </a:p>
          <a:p>
            <a:pPr algn="just"/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646365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Методы и формы работы с симптомами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психотравмы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912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0" y="2984889"/>
            <a:ext cx="9051926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646365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Методы и формы работы с симптомами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психотравмы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5966A48-2C7D-A548-A25B-C85DA19BB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48881"/>
              </p:ext>
            </p:extLst>
          </p:nvPr>
        </p:nvGraphicFramePr>
        <p:xfrm>
          <a:off x="124708" y="1628800"/>
          <a:ext cx="8703380" cy="4851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653">
                  <a:extLst>
                    <a:ext uri="{9D8B030D-6E8A-4147-A177-3AD203B41FA5}">
                      <a16:colId xmlns:a16="http://schemas.microsoft.com/office/drawing/2014/main" val="2383440796"/>
                    </a:ext>
                  </a:extLst>
                </a:gridCol>
                <a:gridCol w="2703146">
                  <a:extLst>
                    <a:ext uri="{9D8B030D-6E8A-4147-A177-3AD203B41FA5}">
                      <a16:colId xmlns:a16="http://schemas.microsoft.com/office/drawing/2014/main" val="66678845"/>
                    </a:ext>
                  </a:extLst>
                </a:gridCol>
                <a:gridCol w="2419143">
                  <a:extLst>
                    <a:ext uri="{9D8B030D-6E8A-4147-A177-3AD203B41FA5}">
                      <a16:colId xmlns:a16="http://schemas.microsoft.com/office/drawing/2014/main" val="32183151"/>
                    </a:ext>
                  </a:extLst>
                </a:gridCol>
                <a:gridCol w="3043438">
                  <a:extLst>
                    <a:ext uri="{9D8B030D-6E8A-4147-A177-3AD203B41FA5}">
                      <a16:colId xmlns:a16="http://schemas.microsoft.com/office/drawing/2014/main" val="1893019875"/>
                    </a:ext>
                  </a:extLst>
                </a:gridCol>
              </a:tblGrid>
              <a:tr h="69690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</a:t>
                      </a: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Специфические  реакции и поведенческие проявления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Название метода арт-терапии и упражнения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Перечень материалов из «детской укладки»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extLst>
                  <a:ext uri="{0D108BD9-81ED-4DB2-BD59-A6C34878D82A}">
                    <a16:rowId xmlns:a16="http://schemas.microsoft.com/office/drawing/2014/main" val="1217282856"/>
                  </a:ext>
                </a:extLst>
              </a:tr>
              <a:tr h="822960">
                <a:tc rowSpan="2"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      Дошкольный (3-7 лет)</a:t>
                      </a:r>
                    </a:p>
                  </a:txBody>
                  <a:tcPr marL="49827" marR="49827" marT="0" marB="0" vert="vert270"/>
                </a:tc>
                <a:tc row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Потеря ощущения границ тела, переживание резких эмоциональных скачков, «зависает» в реакциях, боится чего-то, что раньше не вызвало тревоги.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+mn-lt"/>
                        </a:rPr>
                        <a:t>Изотерапия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: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«Рисуем ладошки»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«Рисование фигуры»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цветные карандаши (или фломастеры, краски, гуашь)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 бумага (или белый картон),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цветные мелки.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extLst>
                  <a:ext uri="{0D108BD9-81ED-4DB2-BD59-A6C34878D82A}">
                    <a16:rowId xmlns:a16="http://schemas.microsoft.com/office/drawing/2014/main" val="1229393586"/>
                  </a:ext>
                </a:extLst>
              </a:tr>
              <a:tr h="26566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+mn-lt"/>
                        </a:rPr>
                        <a:t>Изотерапия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: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«Монотипия»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«</a:t>
                      </a:r>
                      <a:r>
                        <a:rPr lang="ru-RU" sz="1800" dirty="0" err="1">
                          <a:effectLst/>
                          <a:latin typeface="+mn-lt"/>
                        </a:rPr>
                        <a:t>Кляксография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»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цветные карандаши (или фломастеры),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краски, гуашь, кисточки (можно нестандартные – </a:t>
                      </a:r>
                      <a:r>
                        <a:rPr lang="ru-RU" sz="1800" dirty="0" err="1">
                          <a:effectLst/>
                          <a:latin typeface="+mn-lt"/>
                        </a:rPr>
                        <a:t>спонжики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, зубочистки),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 бумага (или белый картон),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цветные мелки,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 раскраска с четкими «жирными» границами. 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extLst>
                  <a:ext uri="{0D108BD9-81ED-4DB2-BD59-A6C34878D82A}">
                    <a16:rowId xmlns:a16="http://schemas.microsoft.com/office/drawing/2014/main" val="2145077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51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0" y="2984889"/>
            <a:ext cx="9051926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646365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Методы и формы работы с симптомами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психотравмы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5966A48-2C7D-A548-A25B-C85DA19BB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572620"/>
              </p:ext>
            </p:extLst>
          </p:nvPr>
        </p:nvGraphicFramePr>
        <p:xfrm>
          <a:off x="63148" y="1427440"/>
          <a:ext cx="8746242" cy="4964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301">
                  <a:extLst>
                    <a:ext uri="{9D8B030D-6E8A-4147-A177-3AD203B41FA5}">
                      <a16:colId xmlns:a16="http://schemas.microsoft.com/office/drawing/2014/main" val="2383440796"/>
                    </a:ext>
                  </a:extLst>
                </a:gridCol>
                <a:gridCol w="2716458">
                  <a:extLst>
                    <a:ext uri="{9D8B030D-6E8A-4147-A177-3AD203B41FA5}">
                      <a16:colId xmlns:a16="http://schemas.microsoft.com/office/drawing/2014/main" val="66678845"/>
                    </a:ext>
                  </a:extLst>
                </a:gridCol>
                <a:gridCol w="2548237">
                  <a:extLst>
                    <a:ext uri="{9D8B030D-6E8A-4147-A177-3AD203B41FA5}">
                      <a16:colId xmlns:a16="http://schemas.microsoft.com/office/drawing/2014/main" val="32183151"/>
                    </a:ext>
                  </a:extLst>
                </a:gridCol>
                <a:gridCol w="2941246">
                  <a:extLst>
                    <a:ext uri="{9D8B030D-6E8A-4147-A177-3AD203B41FA5}">
                      <a16:colId xmlns:a16="http://schemas.microsoft.com/office/drawing/2014/main" val="1893019875"/>
                    </a:ext>
                  </a:extLst>
                </a:gridCol>
              </a:tblGrid>
              <a:tr h="986131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</a:t>
                      </a: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Специфические  реакции и поведенческие проявления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Название метода арт-терапии и упражнения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Перечень материалов из «детской укладки»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extLst>
                  <a:ext uri="{0D108BD9-81ED-4DB2-BD59-A6C34878D82A}">
                    <a16:rowId xmlns:a16="http://schemas.microsoft.com/office/drawing/2014/main" val="121728285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Дошкольный (3-7 лет)</a:t>
                      </a:r>
                    </a:p>
                  </a:txBody>
                  <a:tcPr marL="49827" marR="49827" marT="0" marB="0" vert="vert27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Страх физического контакта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Изотерапия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«Рисуем ладошки»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цветные карандаши (или фломастеры, краски, гуашь),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цветные мелки.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9393586"/>
                  </a:ext>
                </a:extLst>
              </a:tr>
              <a:tr h="609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Потеря ощущения (чувствительности) конечностей – ног (теряют опору,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заземленность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Изотерапия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«Сильное дерево».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цветные карандаши (или фломастеры, краски, гуашь),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 бумага (или белый картон),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цветные мелки.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5077436"/>
                  </a:ext>
                </a:extLst>
              </a:tr>
              <a:tr h="1672816">
                <a:tc vMerge="1"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827" marR="49827" marT="0" marB="0" vert="vert27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Страх одиночества, предчувствие опасности, замкнутость, напряжение в теле, мышечная боль, избегание тактильного контакта.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Телесноориентированая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терапия.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«Необычный пирог»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«Желудь-дуб»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Сказкотерапия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501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2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18778" y="476672"/>
            <a:ext cx="8363272" cy="1080120"/>
          </a:xfrm>
        </p:spPr>
        <p:txBody>
          <a:bodyPr>
            <a:normAutofit/>
          </a:bodyPr>
          <a:lstStyle/>
          <a:p>
            <a:pPr indent="0" algn="just">
              <a:lnSpc>
                <a:spcPct val="110000"/>
              </a:lnSpc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Массовые психотравмирующие ситуации </a:t>
            </a:r>
            <a:r>
              <a:rPr lang="ru-RU" dirty="0"/>
              <a:t>– затрагивают целые регионы и города.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C670C5-3DC1-4949-A13E-E7DE52ED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8" y="1569943"/>
            <a:ext cx="3987979" cy="5315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8F0FBB-75FF-464D-8FEA-C25DB73F8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93" y="1569943"/>
            <a:ext cx="4224226" cy="259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00990E-8EA7-9846-9EE2-1F2805256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93" y="4096061"/>
            <a:ext cx="4224226" cy="276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9" name="Рисунок 8" descr="Логотип copy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12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0" y="2984889"/>
            <a:ext cx="9051926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646365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Методы и формы работы с симптомами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психотравмы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5966A48-2C7D-A548-A25B-C85DA19BB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216006"/>
              </p:ext>
            </p:extLst>
          </p:nvPr>
        </p:nvGraphicFramePr>
        <p:xfrm>
          <a:off x="152842" y="1510060"/>
          <a:ext cx="8746242" cy="4655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301">
                  <a:extLst>
                    <a:ext uri="{9D8B030D-6E8A-4147-A177-3AD203B41FA5}">
                      <a16:colId xmlns:a16="http://schemas.microsoft.com/office/drawing/2014/main" val="2383440796"/>
                    </a:ext>
                  </a:extLst>
                </a:gridCol>
                <a:gridCol w="2716458">
                  <a:extLst>
                    <a:ext uri="{9D8B030D-6E8A-4147-A177-3AD203B41FA5}">
                      <a16:colId xmlns:a16="http://schemas.microsoft.com/office/drawing/2014/main" val="66678845"/>
                    </a:ext>
                  </a:extLst>
                </a:gridCol>
                <a:gridCol w="2431057">
                  <a:extLst>
                    <a:ext uri="{9D8B030D-6E8A-4147-A177-3AD203B41FA5}">
                      <a16:colId xmlns:a16="http://schemas.microsoft.com/office/drawing/2014/main" val="32183151"/>
                    </a:ext>
                  </a:extLst>
                </a:gridCol>
                <a:gridCol w="3058426">
                  <a:extLst>
                    <a:ext uri="{9D8B030D-6E8A-4147-A177-3AD203B41FA5}">
                      <a16:colId xmlns:a16="http://schemas.microsoft.com/office/drawing/2014/main" val="1893019875"/>
                    </a:ext>
                  </a:extLst>
                </a:gridCol>
              </a:tblGrid>
              <a:tr h="791392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</a:t>
                      </a: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Специфические  реакции и поведенческие проявления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Название метода арт-терапии и упражнения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Перечень материалов из «детской укладки»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extLst>
                  <a:ext uri="{0D108BD9-81ED-4DB2-BD59-A6C34878D82A}">
                    <a16:rowId xmlns:a16="http://schemas.microsoft.com/office/drawing/2014/main" val="1217282856"/>
                  </a:ext>
                </a:extLst>
              </a:tr>
              <a:tr h="800784">
                <a:tc rowSpan="3"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 Дошкольный (3-7 лет)</a:t>
                      </a:r>
                    </a:p>
                  </a:txBody>
                  <a:tcPr marL="49827" marR="49827" marT="0" marB="0" vert="vert270"/>
                </a:tc>
                <a:tc rowSpan="3"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Сильные в проявлениях эмоции, частая смена эмоций (то плачет, то смеётся – затем снова плачет)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«Лепка из пластилина»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пластилин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9393586"/>
                  </a:ext>
                </a:extLst>
              </a:tr>
              <a:tr h="1028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«Изготовление кукол»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«Рисование истории»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Нитки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Лоскутки ткани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5077436"/>
                  </a:ext>
                </a:extLst>
              </a:tr>
              <a:tr h="1728192">
                <a:tc vMerge="1"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49827" marR="49827" marT="0" marB="0" vert="vert270"/>
                </a:tc>
                <a:tc vMerge="1"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Песочная терапия: «Необыкновенные следы», «Песочные прятки»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Переносная песочница с набором игрушек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426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8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0" y="2984889"/>
            <a:ext cx="9051926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646365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Методы и формы работы с симптомами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психотравмы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5966A48-2C7D-A548-A25B-C85DA19BB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425754"/>
              </p:ext>
            </p:extLst>
          </p:nvPr>
        </p:nvGraphicFramePr>
        <p:xfrm>
          <a:off x="35808" y="1418932"/>
          <a:ext cx="8746242" cy="521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301">
                  <a:extLst>
                    <a:ext uri="{9D8B030D-6E8A-4147-A177-3AD203B41FA5}">
                      <a16:colId xmlns:a16="http://schemas.microsoft.com/office/drawing/2014/main" val="2383440796"/>
                    </a:ext>
                  </a:extLst>
                </a:gridCol>
                <a:gridCol w="2716458">
                  <a:extLst>
                    <a:ext uri="{9D8B030D-6E8A-4147-A177-3AD203B41FA5}">
                      <a16:colId xmlns:a16="http://schemas.microsoft.com/office/drawing/2014/main" val="66678845"/>
                    </a:ext>
                  </a:extLst>
                </a:gridCol>
                <a:gridCol w="3201325">
                  <a:extLst>
                    <a:ext uri="{9D8B030D-6E8A-4147-A177-3AD203B41FA5}">
                      <a16:colId xmlns:a16="http://schemas.microsoft.com/office/drawing/2014/main" val="32183151"/>
                    </a:ext>
                  </a:extLst>
                </a:gridCol>
                <a:gridCol w="2288158">
                  <a:extLst>
                    <a:ext uri="{9D8B030D-6E8A-4147-A177-3AD203B41FA5}">
                      <a16:colId xmlns:a16="http://schemas.microsoft.com/office/drawing/2014/main" val="1893019875"/>
                    </a:ext>
                  </a:extLst>
                </a:gridCol>
              </a:tblGrid>
              <a:tr h="791392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</a:t>
                      </a: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Специфические  реакции и поведенческие проявления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Название метода арт-терапии и упражнения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Перечень материалов из «детской укладки»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extLst>
                  <a:ext uri="{0D108BD9-81ED-4DB2-BD59-A6C34878D82A}">
                    <a16:rowId xmlns:a16="http://schemas.microsoft.com/office/drawing/2014/main" val="1217282856"/>
                  </a:ext>
                </a:extLst>
              </a:tr>
              <a:tr h="800784">
                <a:tc rowSpan="2"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 Дошкольный (3-7 лет)</a:t>
                      </a:r>
                    </a:p>
                  </a:txBody>
                  <a:tcPr marL="49827" marR="49827" marT="0" marB="0" vert="vert27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Хаотичная моторика рук (что-то теребит, мнет, рвет, тянет и т.д.)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Техника снятия нервно-мышечного напряжения.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массажное колечко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массажный мячик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эспандер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9393586"/>
                  </a:ext>
                </a:extLst>
              </a:tr>
              <a:tr h="2757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Чрезмерное психоэмоциональное напряжение, напряжение  в теле, повышенная тревога.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Ролевые игры: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«Кукольный театр»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«У медведя во бору»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«Сова»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«Море волнуется раз»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«Рыбаки и рыбки»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«Водоросли и рыбки»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«Запрещенное движение»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Пальчиковые игры: 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«Червячки» 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«Ветер»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Техники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саморегуляции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пальчиковые и перчаточные куклы.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5077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8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0" y="2984889"/>
            <a:ext cx="9051926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646365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Методы и формы работы с симптомами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психотравмы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5966A48-2C7D-A548-A25B-C85DA19BB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214200"/>
              </p:ext>
            </p:extLst>
          </p:nvPr>
        </p:nvGraphicFramePr>
        <p:xfrm>
          <a:off x="35808" y="1418932"/>
          <a:ext cx="8746242" cy="521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301">
                  <a:extLst>
                    <a:ext uri="{9D8B030D-6E8A-4147-A177-3AD203B41FA5}">
                      <a16:colId xmlns:a16="http://schemas.microsoft.com/office/drawing/2014/main" val="2383440796"/>
                    </a:ext>
                  </a:extLst>
                </a:gridCol>
                <a:gridCol w="2716458">
                  <a:extLst>
                    <a:ext uri="{9D8B030D-6E8A-4147-A177-3AD203B41FA5}">
                      <a16:colId xmlns:a16="http://schemas.microsoft.com/office/drawing/2014/main" val="66678845"/>
                    </a:ext>
                  </a:extLst>
                </a:gridCol>
                <a:gridCol w="3201325">
                  <a:extLst>
                    <a:ext uri="{9D8B030D-6E8A-4147-A177-3AD203B41FA5}">
                      <a16:colId xmlns:a16="http://schemas.microsoft.com/office/drawing/2014/main" val="32183151"/>
                    </a:ext>
                  </a:extLst>
                </a:gridCol>
                <a:gridCol w="2288158">
                  <a:extLst>
                    <a:ext uri="{9D8B030D-6E8A-4147-A177-3AD203B41FA5}">
                      <a16:colId xmlns:a16="http://schemas.microsoft.com/office/drawing/2014/main" val="1893019875"/>
                    </a:ext>
                  </a:extLst>
                </a:gridCol>
              </a:tblGrid>
              <a:tr h="791392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</a:t>
                      </a: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Специфические  реакции и поведенческие проявления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Название метода арт-терапии и упражнения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Перечень материалов из «детской укладки»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extLst>
                  <a:ext uri="{0D108BD9-81ED-4DB2-BD59-A6C34878D82A}">
                    <a16:rowId xmlns:a16="http://schemas.microsoft.com/office/drawing/2014/main" val="1217282856"/>
                  </a:ext>
                </a:extLst>
              </a:tr>
              <a:tr h="602580"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+mn-lt"/>
                        </a:rPr>
                        <a:t>        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Младший школьный (8-13 лет)</a:t>
                      </a:r>
                      <a:r>
                        <a:rPr lang="ru-RU" dirty="0">
                          <a:effectLst/>
                        </a:rPr>
                        <a:t> 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49827" marR="49827" marT="0" marB="0" vert="vert270"/>
                </a:tc>
                <a:tc rowSpan="2"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Чрезмерное психоэмоциональное напряжение, напряжение  в теле, повышенная тревога, чувство вины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Игротерапия: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«Одиннадцать»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«Ручка громкости»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мягкая игрушка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9393586"/>
                  </a:ext>
                </a:extLst>
              </a:tr>
              <a:tr h="2757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Изотерапия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«Амулет-оберег»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«Медаль за….»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«Ловушка для солнечных зайчиков»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«Каракули»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«Мой герб»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«Штриховка»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Песочная терапия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«песочный дождик»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Изотерапия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бумага, картон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ножницы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цветные карандаши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ленточки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пластилин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бусины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краски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клей.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Песочная терапия: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Переносная песочница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5077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7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0" y="2984889"/>
            <a:ext cx="9051926" cy="16581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9" y="646365"/>
            <a:ext cx="7648842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Методы и формы работы с симптомами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психотравмы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5966A48-2C7D-A548-A25B-C85DA19BB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383135"/>
              </p:ext>
            </p:extLst>
          </p:nvPr>
        </p:nvGraphicFramePr>
        <p:xfrm>
          <a:off x="66516" y="1585448"/>
          <a:ext cx="8746242" cy="4867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301">
                  <a:extLst>
                    <a:ext uri="{9D8B030D-6E8A-4147-A177-3AD203B41FA5}">
                      <a16:colId xmlns:a16="http://schemas.microsoft.com/office/drawing/2014/main" val="2383440796"/>
                    </a:ext>
                  </a:extLst>
                </a:gridCol>
                <a:gridCol w="2716458">
                  <a:extLst>
                    <a:ext uri="{9D8B030D-6E8A-4147-A177-3AD203B41FA5}">
                      <a16:colId xmlns:a16="http://schemas.microsoft.com/office/drawing/2014/main" val="66678845"/>
                    </a:ext>
                  </a:extLst>
                </a:gridCol>
                <a:gridCol w="3201325">
                  <a:extLst>
                    <a:ext uri="{9D8B030D-6E8A-4147-A177-3AD203B41FA5}">
                      <a16:colId xmlns:a16="http://schemas.microsoft.com/office/drawing/2014/main" val="32183151"/>
                    </a:ext>
                  </a:extLst>
                </a:gridCol>
                <a:gridCol w="2288158">
                  <a:extLst>
                    <a:ext uri="{9D8B030D-6E8A-4147-A177-3AD203B41FA5}">
                      <a16:colId xmlns:a16="http://schemas.microsoft.com/office/drawing/2014/main" val="1893019875"/>
                    </a:ext>
                  </a:extLst>
                </a:gridCol>
              </a:tblGrid>
              <a:tr h="791392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</a:t>
                      </a: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Специфические  реакции и поведенческие проявления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Название метода арт-терапии и упражнения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Перечень материалов из «детской укладки»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27" marR="49827" marT="0" marB="0"/>
                </a:tc>
                <a:extLst>
                  <a:ext uri="{0D108BD9-81ED-4DB2-BD59-A6C34878D82A}">
                    <a16:rowId xmlns:a16="http://schemas.microsoft.com/office/drawing/2014/main" val="1217282856"/>
                  </a:ext>
                </a:extLst>
              </a:tr>
              <a:tr h="3770608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Младший школьный (8-13 лет)</a:t>
                      </a:r>
                      <a:r>
                        <a:rPr lang="ru-RU" dirty="0">
                          <a:effectLst/>
                        </a:rPr>
                        <a:t> 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49827" marR="49827" marT="0" marB="0" vert="vert27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Страх одиночества, предчувствие опасности, замкнутость, напряжение в теле - мышечная боль, избегание тактильного контакта.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Телесно-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ориентированая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терапия.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«Необычный пирог»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Изотерапия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«Парное рисование»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-«Пальчиковое рисование»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Сказкотерапия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Изотерапия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бумага или картон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краски, карандаши, фломастеры</a:t>
                      </a:r>
                    </a:p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салфетки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9393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200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59F2B2A-5E99-FC4E-B5DF-E45E9B08A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6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 </a:t>
            </a: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F7F2D6A1-F179-AE4E-9C77-3D676EB1962F}"/>
              </a:ext>
            </a:extLst>
          </p:cNvPr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D5373D90-DE3A-4D43-872F-D1BAFA60E8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B5F155D6-A36A-1C43-80E9-A40DED6377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7C6EE1E3-8CA9-E04D-A7F2-E689C619E4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9" name="Рисунок 8" descr="Логотип copy.gif">
            <a:extLst>
              <a:ext uri="{FF2B5EF4-FFF2-40B4-BE49-F238E27FC236}">
                <a16:creationId xmlns:a16="http://schemas.microsoft.com/office/drawing/2014/main" id="{A43EDA9C-C44F-AC4E-8B46-BF4EB85BD7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03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64816" y="1478904"/>
            <a:ext cx="8363272" cy="2412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- Шоковый этап </a:t>
            </a:r>
          </a:p>
          <a:p>
            <a:pPr marL="0" indent="0">
              <a:buNone/>
            </a:pPr>
            <a:r>
              <a:rPr lang="ru-RU" dirty="0"/>
              <a:t>- Этап стабилизации</a:t>
            </a:r>
          </a:p>
          <a:p>
            <a:pPr marL="0" indent="0">
              <a:buNone/>
            </a:pPr>
            <a:r>
              <a:rPr lang="ru-RU" dirty="0"/>
              <a:t>- Этап восстановления</a:t>
            </a:r>
          </a:p>
          <a:p>
            <a:pPr marL="0" indent="0">
              <a:buNone/>
            </a:pPr>
            <a:r>
              <a:rPr lang="ru-RU" dirty="0"/>
              <a:t>- Этап личностной и социальной интеграции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9" name="Рисунок 8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09838C1-A7C6-B149-8AB9-84219A392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11" y="70060"/>
            <a:ext cx="7648842" cy="13902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Этапы переживания психологической травмы  детьми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B6E07-BC8E-874B-AC46-B4863B80F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3" y="3766493"/>
            <a:ext cx="4088882" cy="309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6B317E-6DB5-094C-B3A9-E7A12097E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42" y="3891172"/>
            <a:ext cx="4748318" cy="2896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91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245920" y="744076"/>
            <a:ext cx="8536130" cy="32398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600" dirty="0">
                <a:solidFill>
                  <a:schemeClr val="tx2"/>
                </a:solidFill>
              </a:rPr>
              <a:t>Шоковое состояние ребенка может проявляться в форме патологической заторможенности или, напротив, хаотического патологического возбуждения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600" dirty="0">
                <a:solidFill>
                  <a:schemeClr val="tx2"/>
                </a:solidFill>
              </a:rPr>
              <a:t>Общая характеристика – отсутствие целенаправленной активности и снижение контакта с окружающим миром.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600" dirty="0">
                <a:solidFill>
                  <a:schemeClr val="tx2"/>
                </a:solidFill>
              </a:rPr>
              <a:t>Для этого этапа типичны также острые вегетативные реакции, грубые нарушения сна, отказ от еды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157561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Шоковый этап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7B03F3-4231-DF44-AF93-6F179B0F5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306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DD676FD-73B0-8E40-9BFA-0EFC3CF14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44949"/>
            <a:ext cx="4162471" cy="3121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185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303935" y="861641"/>
            <a:ext cx="8536130" cy="14872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На этом этапе к ребенку возвращается способность к целенаправленной деятельности, хотя ее продуктивность все еще находится на низком уровне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260648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Этап стабилизации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C9B1CD-DB9F-CE4A-9C9A-CD77D7DE6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43" y="2348880"/>
            <a:ext cx="5762513" cy="383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344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193131" y="608507"/>
            <a:ext cx="8536130" cy="64533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В качестве наиболее распространенных симптомов выделяют: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- Снижение концентрации внимания, временное снижение памяти, утрата навыков, которые имелись ранее;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- Нарушение сна;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- Нарушение общения со сверстниками и родителями, трудности сепарации;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- Повышение уровня тревожности, вплоть до приступов паники;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- Повышенная настороженность и подозрительность;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- Навязчивые мысли;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- Раздражительность;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- Утрата жизненных перспектив;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- Чувство вины;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400" dirty="0">
                <a:solidFill>
                  <a:schemeClr val="tx2"/>
                </a:solidFill>
              </a:rPr>
              <a:t>- Депрессия.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02" y="132164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Этап стабилизации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4365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303935" y="861641"/>
            <a:ext cx="8536130" cy="53756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/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На этом этапе острая симптоматика постепенно исчезает,  но возможны рецидивы.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Все так же сохраняются вызванные стрессом личностные нарушения, которые проявляются в повышенной тревожности, ощущении опасности окружающего мира, эмоциональной неустойчивости.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Все еще остается сниженной учебная мотивация и школьная успеваемость.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</a:pPr>
            <a:r>
              <a:rPr lang="ru-RU" sz="2800" dirty="0">
                <a:solidFill>
                  <a:schemeClr val="tx2"/>
                </a:solidFill>
              </a:rPr>
              <a:t>На этом этапе по-прежнему повышена ранимость и чувствительность к новым </a:t>
            </a:r>
            <a:r>
              <a:rPr lang="ru-RU" sz="2800" dirty="0" err="1">
                <a:solidFill>
                  <a:schemeClr val="tx2"/>
                </a:solidFill>
              </a:rPr>
              <a:t>стрессогенным</a:t>
            </a:r>
            <a:r>
              <a:rPr lang="ru-RU" sz="2800" dirty="0">
                <a:solidFill>
                  <a:schemeClr val="tx2"/>
                </a:solidFill>
              </a:rPr>
              <a:t> ситуациям. У некоторых детей возрастает риск развития </a:t>
            </a:r>
            <a:r>
              <a:rPr lang="ru-RU" sz="2800" dirty="0" err="1">
                <a:solidFill>
                  <a:schemeClr val="tx2"/>
                </a:solidFill>
              </a:rPr>
              <a:t>виктимности</a:t>
            </a:r>
            <a:r>
              <a:rPr lang="ru-RU" sz="2800" dirty="0">
                <a:solidFill>
                  <a:schemeClr val="tx2"/>
                </a:solidFill>
              </a:rPr>
              <a:t> – поведения, приводящего к тому, что ребенок становится жертвой преступлений.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79" y="165385"/>
            <a:ext cx="7648842" cy="765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Этап восстановления</a:t>
            </a:r>
          </a:p>
        </p:txBody>
      </p:sp>
    </p:spTree>
    <p:extLst>
      <p:ext uri="{BB962C8B-B14F-4D97-AF65-F5344CB8AC3E}">
        <p14:creationId xmlns:p14="http://schemas.microsoft.com/office/powerpoint/2010/main" val="41238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8872538" y="4763"/>
            <a:ext cx="269875" cy="6858000"/>
            <a:chOff x="5590" y="0"/>
            <a:chExt cx="170" cy="432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10800000">
              <a:off x="5703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 rot="10800000">
              <a:off x="5646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6600">
                    <a:gamma/>
                    <a:tint val="0"/>
                    <a:invGamma/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pic>
        <p:nvPicPr>
          <p:cNvPr id="15" name="Рисунок 14" descr="Логотип cop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2475" y="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CE3E9-5164-0542-B5C5-7E349A722698}"/>
              </a:ext>
            </a:extLst>
          </p:cNvPr>
          <p:cNvSpPr/>
          <p:nvPr/>
        </p:nvSpPr>
        <p:spPr>
          <a:xfrm>
            <a:off x="211393" y="894793"/>
            <a:ext cx="8536130" cy="22322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/>
            <a:r>
              <a:rPr lang="ru-RU" sz="2800" dirty="0">
                <a:solidFill>
                  <a:schemeClr val="tx2"/>
                </a:solidFill>
              </a:rPr>
              <a:t>Завершение этого этапа свидетельствует о полном преодолении нарушений, вызванных психологической травмой. Психотравмирующее событие оказывается интегрировано в жизненный опыт ребенка.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1844C1E-51B9-D647-A3DC-372D1F30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91" y="215552"/>
            <a:ext cx="8363116" cy="765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Этап личностной и социальной интеграции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081E09-66F6-2F45-A690-F4B319C1D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7" y="3007804"/>
            <a:ext cx="489748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20F631-AEE2-BB4B-80DA-8CD06D47C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75" y="2985492"/>
            <a:ext cx="275526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564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1942</TotalTime>
  <Words>1887</Words>
  <Application>Microsoft Macintosh PowerPoint</Application>
  <PresentationFormat>Экран (4:3)</PresentationFormat>
  <Paragraphs>285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Impact</vt:lpstr>
      <vt:lpstr>Times New Roman</vt:lpstr>
      <vt:lpstr>NewsPrint</vt:lpstr>
      <vt:lpstr>Презентация PowerPoint</vt:lpstr>
      <vt:lpstr>Презентация PowerPoint</vt:lpstr>
      <vt:lpstr>Презентация PowerPoint</vt:lpstr>
      <vt:lpstr>Этапы переживания психологической травмы  детьми</vt:lpstr>
      <vt:lpstr>Шоковый этап </vt:lpstr>
      <vt:lpstr>Этап стабилизации</vt:lpstr>
      <vt:lpstr>Этап стабилизации</vt:lpstr>
      <vt:lpstr>Этап восстановления</vt:lpstr>
      <vt:lpstr>Этап личностной и социальной интеграции</vt:lpstr>
      <vt:lpstr>Симптомы наличия ПТСР у детей</vt:lpstr>
      <vt:lpstr>Особенности реагирования детей на психотравмирующее событие </vt:lpstr>
      <vt:lpstr>Возрастные особенности реагирования детей на психотравмирующее событие </vt:lpstr>
      <vt:lpstr>Ранний возраст</vt:lpstr>
      <vt:lpstr>Ранний возраст</vt:lpstr>
      <vt:lpstr>Дошкольный возраст</vt:lpstr>
      <vt:lpstr>Дошкольный возраст</vt:lpstr>
      <vt:lpstr>Младший школьный возраст</vt:lpstr>
      <vt:lpstr>Младший школьный возраст</vt:lpstr>
      <vt:lpstr>Подростковый возраст</vt:lpstr>
      <vt:lpstr>Подростковый возраст</vt:lpstr>
      <vt:lpstr>Юношеский возраст</vt:lpstr>
      <vt:lpstr>Юношеский возраст</vt:lpstr>
      <vt:lpstr>Особенности организации работы психолога с детьми</vt:lpstr>
      <vt:lpstr>Этапы оказания ЭПП ребенку</vt:lpstr>
      <vt:lpstr>Методы и формы работы с симптомами психотравмы</vt:lpstr>
      <vt:lpstr>Методы и формы работы с симптомами психотравмы</vt:lpstr>
      <vt:lpstr>Методы и формы работы с симптомами психотравмы</vt:lpstr>
      <vt:lpstr>Методы и формы работы с симптомами психотравмы</vt:lpstr>
      <vt:lpstr>Методы и формы работы с симптомами психотравмы</vt:lpstr>
      <vt:lpstr>Методы и формы работы с симптомами психотравмы</vt:lpstr>
      <vt:lpstr>Методы и формы работы с симптомами психотравмы</vt:lpstr>
      <vt:lpstr>Методы и формы работы с симптомами психотравмы</vt:lpstr>
      <vt:lpstr>Методы и формы работы с симптомами психотравмы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Оказание экстренной психологической помощи как </dc:title>
  <dc:creator>user</dc:creator>
  <cp:lastModifiedBy>Microsoft Office User</cp:lastModifiedBy>
  <cp:revision>113</cp:revision>
  <dcterms:created xsi:type="dcterms:W3CDTF">2016-02-24T11:16:57Z</dcterms:created>
  <dcterms:modified xsi:type="dcterms:W3CDTF">2020-09-17T21:39:24Z</dcterms:modified>
</cp:coreProperties>
</file>